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4" r:id="rId2"/>
    <p:sldId id="275" r:id="rId3"/>
    <p:sldId id="263" r:id="rId4"/>
    <p:sldId id="271" r:id="rId5"/>
    <p:sldId id="270" r:id="rId6"/>
    <p:sldId id="273" r:id="rId7"/>
    <p:sldId id="256" r:id="rId8"/>
    <p:sldId id="259" r:id="rId9"/>
    <p:sldId id="258" r:id="rId10"/>
    <p:sldId id="281" r:id="rId11"/>
    <p:sldId id="265" r:id="rId12"/>
    <p:sldId id="286" r:id="rId13"/>
    <p:sldId id="276" r:id="rId14"/>
    <p:sldId id="287" r:id="rId15"/>
    <p:sldId id="266" r:id="rId16"/>
    <p:sldId id="280" r:id="rId17"/>
    <p:sldId id="285" r:id="rId18"/>
    <p:sldId id="290" r:id="rId19"/>
    <p:sldId id="278" r:id="rId20"/>
    <p:sldId id="277" r:id="rId21"/>
    <p:sldId id="291" r:id="rId22"/>
    <p:sldId id="293" r:id="rId23"/>
    <p:sldId id="296" r:id="rId24"/>
    <p:sldId id="295" r:id="rId25"/>
    <p:sldId id="294" r:id="rId26"/>
    <p:sldId id="292" r:id="rId27"/>
    <p:sldId id="282" r:id="rId28"/>
    <p:sldId id="283" r:id="rId29"/>
    <p:sldId id="269" r:id="rId30"/>
    <p:sldId id="289" r:id="rId31"/>
    <p:sldId id="279"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7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6762A-B1F6-47B2-AF4F-D99F5150887C}" type="datetimeFigureOut">
              <a:rPr lang="en-US" smtClean="0"/>
              <a:pPr/>
              <a:t>9/22/2010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E8675-D7EA-4F96-82D4-D1F91F6242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F3D1245-041C-40F8-8E40-1D5EB35296C2}" type="slidenum">
              <a:rPr lang="en-US"/>
              <a:pPr/>
              <a:t>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What is KLS?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KLS?</a:t>
            </a:r>
          </a:p>
        </p:txBody>
      </p:sp>
      <p:sp>
        <p:nvSpPr>
          <p:cNvPr id="4" name="Slide Number Placeholder 3"/>
          <p:cNvSpPr>
            <a:spLocks noGrp="1"/>
          </p:cNvSpPr>
          <p:nvPr>
            <p:ph type="sldNum" sz="quarter" idx="10"/>
          </p:nvPr>
        </p:nvSpPr>
        <p:spPr/>
        <p:txBody>
          <a:bodyPr/>
          <a:lstStyle/>
          <a:p>
            <a:fld id="{AD2E8675-D7EA-4F96-82D4-D1F91F6242F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this output, where are we?</a:t>
            </a:r>
            <a:endParaRPr lang="en-US" dirty="0"/>
          </a:p>
        </p:txBody>
      </p:sp>
      <p:sp>
        <p:nvSpPr>
          <p:cNvPr id="4" name="Slide Number Placeholder 3"/>
          <p:cNvSpPr>
            <a:spLocks noGrp="1"/>
          </p:cNvSpPr>
          <p:nvPr>
            <p:ph type="sldNum" sz="quarter" idx="10"/>
          </p:nvPr>
        </p:nvSpPr>
        <p:spPr/>
        <p:txBody>
          <a:bodyPr/>
          <a:lstStyle/>
          <a:p>
            <a:fld id="{AD2E8675-D7EA-4F96-82D4-D1F91F6242F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laser?</a:t>
            </a:r>
            <a:endParaRPr lang="en-US" dirty="0"/>
          </a:p>
        </p:txBody>
      </p:sp>
      <p:sp>
        <p:nvSpPr>
          <p:cNvPr id="4" name="Slide Number Placeholder 3"/>
          <p:cNvSpPr>
            <a:spLocks noGrp="1"/>
          </p:cNvSpPr>
          <p:nvPr>
            <p:ph type="sldNum" sz="quarter" idx="10"/>
          </p:nvPr>
        </p:nvSpPr>
        <p:spPr/>
        <p:txBody>
          <a:bodyPr/>
          <a:lstStyle/>
          <a:p>
            <a:fld id="{AD2E8675-D7EA-4F96-82D4-D1F91F6242F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a:t>
            </a:r>
            <a:r>
              <a:rPr lang="en-US" dirty="0" err="1" smtClean="0"/>
              <a:t>lase</a:t>
            </a:r>
            <a:r>
              <a:rPr lang="en-US" dirty="0" smtClean="0"/>
              <a:t>?</a:t>
            </a:r>
            <a:endParaRPr lang="en-US" dirty="0"/>
          </a:p>
        </p:txBody>
      </p:sp>
      <p:sp>
        <p:nvSpPr>
          <p:cNvPr id="4" name="Slide Number Placeholder 3"/>
          <p:cNvSpPr>
            <a:spLocks noGrp="1"/>
          </p:cNvSpPr>
          <p:nvPr>
            <p:ph type="sldNum" sz="quarter" idx="10"/>
          </p:nvPr>
        </p:nvSpPr>
        <p:spPr/>
        <p:txBody>
          <a:bodyPr/>
          <a:lstStyle/>
          <a:p>
            <a:fld id="{AD2E8675-D7EA-4F96-82D4-D1F91F6242F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E8675-D7EA-4F96-82D4-D1F91F6242F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E8675-D7EA-4F96-82D4-D1F91F6242F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b="3125"/>
          <a:stretch>
            <a:fillRect/>
          </a:stretch>
        </p:blipFill>
        <p:spPr bwMode="auto">
          <a:xfrm>
            <a:off x="0" y="2164647"/>
            <a:ext cx="9144000" cy="2928938"/>
          </a:xfrm>
          <a:prstGeom prst="rect">
            <a:avLst/>
          </a:prstGeom>
          <a:noFill/>
        </p:spPr>
      </p:pic>
      <p:sp>
        <p:nvSpPr>
          <p:cNvPr id="4" name="TextBox 3"/>
          <p:cNvSpPr txBox="1"/>
          <p:nvPr/>
        </p:nvSpPr>
        <p:spPr>
          <a:xfrm>
            <a:off x="914400" y="304800"/>
            <a:ext cx="7305675" cy="1446550"/>
          </a:xfrm>
          <a:prstGeom prst="rect">
            <a:avLst/>
          </a:prstGeom>
          <a:noFill/>
        </p:spPr>
        <p:txBody>
          <a:bodyPr wrap="square" rtlCol="0">
            <a:spAutoFit/>
          </a:bodyPr>
          <a:lstStyle/>
          <a:p>
            <a:pPr algn="ctr"/>
            <a:r>
              <a:rPr lang="en-US" sz="4400" dirty="0" smtClean="0">
                <a:solidFill>
                  <a:srgbClr val="FF0000"/>
                </a:solidFill>
              </a:rPr>
              <a:t>K</a:t>
            </a:r>
            <a:r>
              <a:rPr lang="en-US" sz="4400" dirty="0" smtClean="0">
                <a:solidFill>
                  <a:srgbClr val="002060"/>
                </a:solidFill>
              </a:rPr>
              <a:t>ansas </a:t>
            </a:r>
            <a:r>
              <a:rPr lang="en-US" sz="4400" dirty="0" smtClean="0">
                <a:solidFill>
                  <a:srgbClr val="FF0000"/>
                </a:solidFill>
              </a:rPr>
              <a:t>L</a:t>
            </a:r>
            <a:r>
              <a:rPr lang="en-US" sz="4400" dirty="0" smtClean="0">
                <a:solidFill>
                  <a:srgbClr val="002060"/>
                </a:solidFill>
              </a:rPr>
              <a:t>ight </a:t>
            </a:r>
            <a:r>
              <a:rPr lang="en-US" sz="4400" dirty="0" smtClean="0">
                <a:solidFill>
                  <a:srgbClr val="FF0000"/>
                </a:solidFill>
              </a:rPr>
              <a:t>S</a:t>
            </a:r>
            <a:r>
              <a:rPr lang="en-US" sz="4400" dirty="0" smtClean="0">
                <a:solidFill>
                  <a:srgbClr val="002060"/>
                </a:solidFill>
              </a:rPr>
              <a:t>ource</a:t>
            </a:r>
          </a:p>
          <a:p>
            <a:pPr algn="ctr"/>
            <a:r>
              <a:rPr lang="en-US" sz="4400" dirty="0" smtClean="0">
                <a:solidFill>
                  <a:srgbClr val="002060"/>
                </a:solidFill>
              </a:rPr>
              <a:t>Laser </a:t>
            </a:r>
            <a:r>
              <a:rPr lang="en-US" sz="4400" dirty="0" smtClean="0">
                <a:solidFill>
                  <a:srgbClr val="002060"/>
                </a:solidFill>
              </a:rPr>
              <a:t>System</a:t>
            </a:r>
            <a:endParaRPr lang="en-US" sz="4400" dirty="0">
              <a:solidFill>
                <a:srgbClr val="002060"/>
              </a:solidFill>
            </a:endParaRPr>
          </a:p>
        </p:txBody>
      </p:sp>
      <p:sp>
        <p:nvSpPr>
          <p:cNvPr id="5" name="TextBox 4"/>
          <p:cNvSpPr txBox="1"/>
          <p:nvPr/>
        </p:nvSpPr>
        <p:spPr>
          <a:xfrm>
            <a:off x="1676400" y="5410200"/>
            <a:ext cx="6023188" cy="1200329"/>
          </a:xfrm>
          <a:prstGeom prst="rect">
            <a:avLst/>
          </a:prstGeom>
          <a:noFill/>
        </p:spPr>
        <p:txBody>
          <a:bodyPr wrap="none" rtlCol="0">
            <a:spAutoFit/>
          </a:bodyPr>
          <a:lstStyle/>
          <a:p>
            <a:pPr algn="ctr"/>
            <a:r>
              <a:rPr lang="en-US" sz="2400" dirty="0" smtClean="0"/>
              <a:t>J. R. Macdonald Laboratory</a:t>
            </a:r>
          </a:p>
          <a:p>
            <a:pPr algn="ctr"/>
            <a:r>
              <a:rPr lang="en-US" sz="2400" dirty="0" smtClean="0"/>
              <a:t>Department of Physics, Kansas State University</a:t>
            </a:r>
          </a:p>
          <a:p>
            <a:pPr algn="ctr"/>
            <a:r>
              <a:rPr lang="en-US" sz="2400" dirty="0" smtClean="0"/>
              <a:t>September,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1" name="Object 1"/>
          <p:cNvGraphicFramePr>
            <a:graphicFrameLocks noChangeAspect="1"/>
          </p:cNvGraphicFramePr>
          <p:nvPr/>
        </p:nvGraphicFramePr>
        <p:xfrm>
          <a:off x="381127" y="1581150"/>
          <a:ext cx="8533067" cy="4629150"/>
        </p:xfrm>
        <a:graphic>
          <a:graphicData uri="http://schemas.openxmlformats.org/presentationml/2006/ole">
            <p:oleObj spid="_x0000_s56321" r:id="rId3" imgW="7786726" imgH="4217213" progId="">
              <p:embed/>
            </p:oleObj>
          </a:graphicData>
        </a:graphic>
      </p:graphicFrame>
      <p:sp>
        <p:nvSpPr>
          <p:cNvPr id="4" name="TextBox 3"/>
          <p:cNvSpPr txBox="1"/>
          <p:nvPr/>
        </p:nvSpPr>
        <p:spPr>
          <a:xfrm>
            <a:off x="2192111" y="431347"/>
            <a:ext cx="4747582" cy="584775"/>
          </a:xfrm>
          <a:prstGeom prst="rect">
            <a:avLst/>
          </a:prstGeom>
          <a:noFill/>
        </p:spPr>
        <p:txBody>
          <a:bodyPr wrap="none" rtlCol="0">
            <a:spAutoFit/>
          </a:bodyPr>
          <a:lstStyle/>
          <a:p>
            <a:r>
              <a:rPr lang="en-US" sz="3200" dirty="0" smtClean="0"/>
              <a:t>KLS oscillator -- </a:t>
            </a:r>
            <a:r>
              <a:rPr lang="en-US" sz="3200" dirty="0" err="1" smtClean="0"/>
              <a:t>FemtoLaser</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762000"/>
          </a:xfrm>
        </p:spPr>
        <p:txBody>
          <a:bodyPr/>
          <a:lstStyle/>
          <a:p>
            <a:pPr eaLnBrk="1" hangingPunct="1"/>
            <a:r>
              <a:rPr lang="en-US" sz="3200" dirty="0" smtClean="0">
                <a:latin typeface="+mn-lt"/>
              </a:rPr>
              <a:t>CPA stretcher/compressor</a:t>
            </a:r>
          </a:p>
        </p:txBody>
      </p:sp>
      <p:pic>
        <p:nvPicPr>
          <p:cNvPr id="83971" name="Picture 3"/>
          <p:cNvPicPr>
            <a:picLocks noChangeAspect="1" noChangeArrowheads="1"/>
          </p:cNvPicPr>
          <p:nvPr/>
        </p:nvPicPr>
        <p:blipFill>
          <a:blip r:embed="rId2" cstate="print"/>
          <a:srcRect/>
          <a:stretch>
            <a:fillRect/>
          </a:stretch>
        </p:blipFill>
        <p:spPr bwMode="auto">
          <a:xfrm>
            <a:off x="3048000" y="1676400"/>
            <a:ext cx="4899025" cy="1282700"/>
          </a:xfrm>
          <a:prstGeom prst="rect">
            <a:avLst/>
          </a:prstGeom>
          <a:noFill/>
          <a:ln w="12700" cap="sq">
            <a:noFill/>
            <a:miter lim="800000"/>
            <a:headEnd type="none" w="sm" len="sm"/>
            <a:tailEnd type="none" w="sm" len="sm"/>
          </a:ln>
        </p:spPr>
      </p:pic>
      <p:grpSp>
        <p:nvGrpSpPr>
          <p:cNvPr id="2" name="Group 4"/>
          <p:cNvGrpSpPr>
            <a:grpSpLocks/>
          </p:cNvGrpSpPr>
          <p:nvPr/>
        </p:nvGrpSpPr>
        <p:grpSpPr bwMode="auto">
          <a:xfrm>
            <a:off x="3581400" y="3810000"/>
            <a:ext cx="4114800" cy="2514600"/>
            <a:chOff x="1680" y="2352"/>
            <a:chExt cx="2592" cy="1584"/>
          </a:xfrm>
        </p:grpSpPr>
        <p:pic>
          <p:nvPicPr>
            <p:cNvPr id="83975" name="Picture 5"/>
            <p:cNvPicPr>
              <a:picLocks noChangeAspect="1" noChangeArrowheads="1"/>
            </p:cNvPicPr>
            <p:nvPr/>
          </p:nvPicPr>
          <p:blipFill>
            <a:blip r:embed="rId3" cstate="print"/>
            <a:srcRect/>
            <a:stretch>
              <a:fillRect/>
            </a:stretch>
          </p:blipFill>
          <p:spPr bwMode="auto">
            <a:xfrm>
              <a:off x="1680" y="2352"/>
              <a:ext cx="2370" cy="1434"/>
            </a:xfrm>
            <a:prstGeom prst="rect">
              <a:avLst/>
            </a:prstGeom>
            <a:noFill/>
            <a:ln w="12700" cap="sq">
              <a:noFill/>
              <a:miter lim="800000"/>
              <a:headEnd type="none" w="sm" len="sm"/>
              <a:tailEnd type="none" w="sm" len="sm"/>
            </a:ln>
          </p:spPr>
        </p:pic>
        <p:sp>
          <p:nvSpPr>
            <p:cNvPr id="83976" name="Rectangle 6"/>
            <p:cNvSpPr>
              <a:spLocks noChangeArrowheads="1"/>
            </p:cNvSpPr>
            <p:nvPr/>
          </p:nvSpPr>
          <p:spPr bwMode="auto">
            <a:xfrm>
              <a:off x="3744" y="2880"/>
              <a:ext cx="528" cy="1056"/>
            </a:xfrm>
            <a:prstGeom prst="rect">
              <a:avLst/>
            </a:prstGeom>
            <a:solidFill>
              <a:schemeClr val="bg1"/>
            </a:solidFill>
            <a:ln w="12700" cap="sq">
              <a:solidFill>
                <a:schemeClr val="bg1"/>
              </a:solidFill>
              <a:miter lim="800000"/>
              <a:headEnd type="none" w="sm" len="sm"/>
              <a:tailEnd type="none" w="sm" len="sm"/>
            </a:ln>
          </p:spPr>
          <p:txBody>
            <a:bodyPr wrap="none" anchor="ctr"/>
            <a:lstStyle/>
            <a:p>
              <a:endParaRPr lang="en-US"/>
            </a:p>
          </p:txBody>
        </p:sp>
      </p:grpSp>
      <p:sp>
        <p:nvSpPr>
          <p:cNvPr id="83973" name="Text Box 7"/>
          <p:cNvSpPr txBox="1">
            <a:spLocks noChangeArrowheads="1"/>
          </p:cNvSpPr>
          <p:nvPr/>
        </p:nvSpPr>
        <p:spPr bwMode="auto">
          <a:xfrm>
            <a:off x="685800" y="1905000"/>
            <a:ext cx="1504950" cy="822325"/>
          </a:xfrm>
          <a:prstGeom prst="rect">
            <a:avLst/>
          </a:prstGeom>
          <a:noFill/>
          <a:ln w="12700" cap="sq">
            <a:noFill/>
            <a:miter lim="800000"/>
            <a:headEnd type="none" w="sm" len="sm"/>
            <a:tailEnd type="none" w="sm" len="sm"/>
          </a:ln>
        </p:spPr>
        <p:txBody>
          <a:bodyPr wrap="none">
            <a:spAutoFit/>
          </a:bodyPr>
          <a:lstStyle/>
          <a:p>
            <a:pPr algn="ctr"/>
            <a:r>
              <a:rPr lang="en-US"/>
              <a:t>Positive</a:t>
            </a:r>
          </a:p>
          <a:p>
            <a:pPr algn="ctr"/>
            <a:r>
              <a:rPr lang="en-US"/>
              <a:t>Dispersion</a:t>
            </a:r>
          </a:p>
        </p:txBody>
      </p:sp>
      <p:sp>
        <p:nvSpPr>
          <p:cNvPr id="83974" name="Text Box 8"/>
          <p:cNvSpPr txBox="1">
            <a:spLocks noChangeArrowheads="1"/>
          </p:cNvSpPr>
          <p:nvPr/>
        </p:nvSpPr>
        <p:spPr bwMode="auto">
          <a:xfrm>
            <a:off x="762000" y="4572000"/>
            <a:ext cx="1504950" cy="822325"/>
          </a:xfrm>
          <a:prstGeom prst="rect">
            <a:avLst/>
          </a:prstGeom>
          <a:noFill/>
          <a:ln w="12700" cap="sq">
            <a:noFill/>
            <a:miter lim="800000"/>
            <a:headEnd type="none" w="sm" len="sm"/>
            <a:tailEnd type="none" w="sm" len="sm"/>
          </a:ln>
        </p:spPr>
        <p:txBody>
          <a:bodyPr wrap="none">
            <a:spAutoFit/>
          </a:bodyPr>
          <a:lstStyle/>
          <a:p>
            <a:pPr algn="ctr"/>
            <a:r>
              <a:rPr lang="en-US"/>
              <a:t>Negative</a:t>
            </a:r>
          </a:p>
          <a:p>
            <a:pPr algn="ctr"/>
            <a:r>
              <a:rPr lang="en-US"/>
              <a:t>Dispersion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rcRect r="6944"/>
          <a:stretch>
            <a:fillRect/>
          </a:stretch>
        </p:blipFill>
        <p:spPr>
          <a:xfrm>
            <a:off x="56970" y="1835911"/>
            <a:ext cx="9021713" cy="3731868"/>
          </a:xfrm>
          <a:prstGeom prst="rect">
            <a:avLst/>
          </a:prstGeom>
        </p:spPr>
      </p:pic>
      <p:sp>
        <p:nvSpPr>
          <p:cNvPr id="3" name="Rectangle 2"/>
          <p:cNvSpPr txBox="1">
            <a:spLocks noChangeArrowheads="1"/>
          </p:cNvSpPr>
          <p:nvPr/>
        </p:nvSpPr>
        <p:spPr>
          <a:xfrm>
            <a:off x="685800" y="552450"/>
            <a:ext cx="77724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j-ea"/>
                <a:cs typeface="+mj-cs"/>
              </a:rPr>
              <a:t>KLS stretcher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352424" y="1578429"/>
            <a:ext cx="8075141" cy="2852071"/>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print"/>
          <a:srcRect/>
          <a:stretch>
            <a:fillRect/>
          </a:stretch>
        </p:blipFill>
        <p:spPr bwMode="auto">
          <a:xfrm>
            <a:off x="4317264" y="2601685"/>
            <a:ext cx="4274286" cy="3137143"/>
          </a:xfrm>
          <a:prstGeom prst="rect">
            <a:avLst/>
          </a:prstGeom>
          <a:noFill/>
          <a:ln w="9525">
            <a:noFill/>
            <a:miter lim="800000"/>
            <a:headEnd/>
            <a:tailEnd/>
          </a:ln>
          <a:effectLst/>
        </p:spPr>
      </p:pic>
      <p:sp>
        <p:nvSpPr>
          <p:cNvPr id="5" name="Rectangle 2"/>
          <p:cNvSpPr txBox="1">
            <a:spLocks noChangeArrowheads="1"/>
          </p:cNvSpPr>
          <p:nvPr/>
        </p:nvSpPr>
        <p:spPr>
          <a:xfrm>
            <a:off x="685800" y="447675"/>
            <a:ext cx="77724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j-ea"/>
                <a:cs typeface="+mj-cs"/>
              </a:rPr>
              <a:t>KLS Multi-Pass Amplifier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2.png"/>
          <p:cNvPicPr>
            <a:picLocks noChangeAspect="1"/>
          </p:cNvPicPr>
          <p:nvPr/>
        </p:nvPicPr>
        <p:blipFill>
          <a:blip r:embed="rId2"/>
          <a:srcRect r="13147"/>
          <a:stretch>
            <a:fillRect/>
          </a:stretch>
        </p:blipFill>
        <p:spPr>
          <a:xfrm>
            <a:off x="34770" y="1477574"/>
            <a:ext cx="9042546" cy="4585770"/>
          </a:xfrm>
          <a:prstGeom prst="rect">
            <a:avLst/>
          </a:prstGeom>
        </p:spPr>
      </p:pic>
      <p:sp>
        <p:nvSpPr>
          <p:cNvPr id="3" name="Rectangle 2"/>
          <p:cNvSpPr txBox="1">
            <a:spLocks noChangeArrowheads="1"/>
          </p:cNvSpPr>
          <p:nvPr/>
        </p:nvSpPr>
        <p:spPr>
          <a:xfrm>
            <a:off x="685800" y="781050"/>
            <a:ext cx="77724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n-lt"/>
                <a:ea typeface="+mj-ea"/>
                <a:cs typeface="+mj-cs"/>
              </a:rPr>
              <a:t>KLS Multi-Pass Amplifier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74725" y="228602"/>
            <a:ext cx="7200900" cy="584775"/>
          </a:xfrm>
          <a:prstGeom prst="rect">
            <a:avLst/>
          </a:prstGeom>
          <a:noFill/>
          <a:ln w="19050">
            <a:noFill/>
            <a:miter lim="800000"/>
            <a:headEnd/>
            <a:tailEnd/>
          </a:ln>
        </p:spPr>
        <p:txBody>
          <a:bodyPr>
            <a:spAutoFit/>
          </a:bodyPr>
          <a:lstStyle/>
          <a:p>
            <a:pPr algn="ctr"/>
            <a:r>
              <a:rPr lang="en-US" sz="3200" dirty="0" smtClean="0"/>
              <a:t>FROG: </a:t>
            </a:r>
            <a:r>
              <a:rPr lang="en-US" sz="3200" dirty="0"/>
              <a:t>Beam Diagnostic</a:t>
            </a:r>
          </a:p>
        </p:txBody>
      </p:sp>
      <p:grpSp>
        <p:nvGrpSpPr>
          <p:cNvPr id="2" name="Group 3"/>
          <p:cNvGrpSpPr>
            <a:grpSpLocks noChangeAspect="1"/>
          </p:cNvGrpSpPr>
          <p:nvPr/>
        </p:nvGrpSpPr>
        <p:grpSpPr bwMode="auto">
          <a:xfrm>
            <a:off x="387543" y="1040262"/>
            <a:ext cx="6365312" cy="4430712"/>
            <a:chOff x="1033" y="573"/>
            <a:chExt cx="4119" cy="2867"/>
          </a:xfrm>
        </p:grpSpPr>
        <p:sp>
          <p:nvSpPr>
            <p:cNvPr id="86021" name="Rectangle 4"/>
            <p:cNvSpPr>
              <a:spLocks noChangeAspect="1" noChangeArrowheads="1"/>
            </p:cNvSpPr>
            <p:nvPr/>
          </p:nvSpPr>
          <p:spPr bwMode="auto">
            <a:xfrm>
              <a:off x="3835" y="958"/>
              <a:ext cx="144" cy="461"/>
            </a:xfrm>
            <a:prstGeom prst="rect">
              <a:avLst/>
            </a:prstGeom>
            <a:solidFill>
              <a:srgbClr val="FF00FF"/>
            </a:solidFill>
            <a:ln w="9525">
              <a:noFill/>
              <a:miter lim="800000"/>
              <a:headEnd/>
              <a:tailEnd/>
            </a:ln>
          </p:spPr>
          <p:txBody>
            <a:bodyPr wrap="none" anchor="ctr"/>
            <a:lstStyle/>
            <a:p>
              <a:endParaRPr lang="en-US"/>
            </a:p>
          </p:txBody>
        </p:sp>
        <p:sp>
          <p:nvSpPr>
            <p:cNvPr id="86022" name="Rectangle 5"/>
            <p:cNvSpPr>
              <a:spLocks noChangeAspect="1" noChangeArrowheads="1"/>
            </p:cNvSpPr>
            <p:nvPr/>
          </p:nvSpPr>
          <p:spPr bwMode="auto">
            <a:xfrm>
              <a:off x="3247" y="970"/>
              <a:ext cx="144" cy="461"/>
            </a:xfrm>
            <a:prstGeom prst="rect">
              <a:avLst/>
            </a:prstGeom>
            <a:solidFill>
              <a:srgbClr val="00FF00"/>
            </a:solidFill>
            <a:ln w="9525">
              <a:noFill/>
              <a:miter lim="800000"/>
              <a:headEnd/>
              <a:tailEnd/>
            </a:ln>
          </p:spPr>
          <p:txBody>
            <a:bodyPr wrap="none" anchor="ctr"/>
            <a:lstStyle/>
            <a:p>
              <a:endParaRPr lang="en-US"/>
            </a:p>
          </p:txBody>
        </p:sp>
        <p:sp>
          <p:nvSpPr>
            <p:cNvPr id="86023" name="Rectangle 6"/>
            <p:cNvSpPr>
              <a:spLocks noChangeAspect="1" noChangeArrowheads="1"/>
            </p:cNvSpPr>
            <p:nvPr/>
          </p:nvSpPr>
          <p:spPr bwMode="auto">
            <a:xfrm rot="-2700000">
              <a:off x="1346" y="2843"/>
              <a:ext cx="144" cy="461"/>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86024" name="Rectangle 7"/>
            <p:cNvSpPr>
              <a:spLocks noChangeAspect="1" noChangeArrowheads="1"/>
            </p:cNvSpPr>
            <p:nvPr/>
          </p:nvSpPr>
          <p:spPr bwMode="auto">
            <a:xfrm rot="2700000">
              <a:off x="1361" y="2257"/>
              <a:ext cx="144" cy="461"/>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86025" name="Rectangle 8"/>
            <p:cNvSpPr>
              <a:spLocks noChangeAspect="1" noChangeArrowheads="1"/>
            </p:cNvSpPr>
            <p:nvPr/>
          </p:nvSpPr>
          <p:spPr bwMode="auto">
            <a:xfrm rot="-2700000">
              <a:off x="2137" y="2843"/>
              <a:ext cx="144" cy="461"/>
            </a:xfrm>
            <a:prstGeom prst="rect">
              <a:avLst/>
            </a:prstGeom>
            <a:noFill/>
            <a:ln w="38100">
              <a:solidFill>
                <a:schemeClr val="tx1"/>
              </a:solidFill>
              <a:miter lim="800000"/>
              <a:headEnd/>
              <a:tailEnd/>
            </a:ln>
          </p:spPr>
          <p:txBody>
            <a:bodyPr wrap="none" anchor="ctr"/>
            <a:lstStyle/>
            <a:p>
              <a:endParaRPr lang="en-US"/>
            </a:p>
          </p:txBody>
        </p:sp>
        <p:sp>
          <p:nvSpPr>
            <p:cNvPr id="86026" name="Rectangle 9"/>
            <p:cNvSpPr>
              <a:spLocks noChangeAspect="1" noChangeArrowheads="1"/>
            </p:cNvSpPr>
            <p:nvPr/>
          </p:nvSpPr>
          <p:spPr bwMode="auto">
            <a:xfrm rot="2700000">
              <a:off x="2143" y="1797"/>
              <a:ext cx="144" cy="461"/>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86027" name="Rectangle 10"/>
            <p:cNvSpPr>
              <a:spLocks noChangeAspect="1" noChangeArrowheads="1"/>
            </p:cNvSpPr>
            <p:nvPr/>
          </p:nvSpPr>
          <p:spPr bwMode="auto">
            <a:xfrm rot="1109580">
              <a:off x="3722" y="2314"/>
              <a:ext cx="144" cy="461"/>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86028" name="Rectangle 11"/>
            <p:cNvSpPr>
              <a:spLocks noChangeAspect="1" noChangeArrowheads="1"/>
            </p:cNvSpPr>
            <p:nvPr/>
          </p:nvSpPr>
          <p:spPr bwMode="auto">
            <a:xfrm rot="900000">
              <a:off x="4172" y="1859"/>
              <a:ext cx="144" cy="461"/>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86029" name="Rectangle 12"/>
            <p:cNvSpPr>
              <a:spLocks noChangeAspect="1" noChangeArrowheads="1"/>
            </p:cNvSpPr>
            <p:nvPr/>
          </p:nvSpPr>
          <p:spPr bwMode="auto">
            <a:xfrm rot="900000">
              <a:off x="1889" y="727"/>
              <a:ext cx="177" cy="842"/>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86030" name="Line 13"/>
            <p:cNvSpPr>
              <a:spLocks noChangeAspect="1" noChangeShapeType="1"/>
            </p:cNvSpPr>
            <p:nvPr/>
          </p:nvSpPr>
          <p:spPr bwMode="auto">
            <a:xfrm flipH="1" flipV="1">
              <a:off x="1500" y="3037"/>
              <a:ext cx="1522" cy="3"/>
            </a:xfrm>
            <a:prstGeom prst="line">
              <a:avLst/>
            </a:prstGeom>
            <a:noFill/>
            <a:ln w="38100">
              <a:solidFill>
                <a:srgbClr val="FF0000"/>
              </a:solidFill>
              <a:round/>
              <a:headEnd/>
              <a:tailEnd type="stealth" w="med" len="med"/>
            </a:ln>
          </p:spPr>
          <p:txBody>
            <a:bodyPr/>
            <a:lstStyle/>
            <a:p>
              <a:endParaRPr lang="en-US"/>
            </a:p>
          </p:txBody>
        </p:sp>
        <p:sp>
          <p:nvSpPr>
            <p:cNvPr id="86031" name="Line 14"/>
            <p:cNvSpPr>
              <a:spLocks noChangeAspect="1" noChangeShapeType="1"/>
            </p:cNvSpPr>
            <p:nvPr/>
          </p:nvSpPr>
          <p:spPr bwMode="auto">
            <a:xfrm flipV="1">
              <a:off x="2278" y="2064"/>
              <a:ext cx="0" cy="976"/>
            </a:xfrm>
            <a:prstGeom prst="line">
              <a:avLst/>
            </a:prstGeom>
            <a:noFill/>
            <a:ln w="38100">
              <a:solidFill>
                <a:srgbClr val="FF0000"/>
              </a:solidFill>
              <a:round/>
              <a:headEnd/>
              <a:tailEnd type="stealth" w="med" len="med"/>
            </a:ln>
          </p:spPr>
          <p:txBody>
            <a:bodyPr/>
            <a:lstStyle/>
            <a:p>
              <a:endParaRPr lang="en-US"/>
            </a:p>
          </p:txBody>
        </p:sp>
        <p:sp>
          <p:nvSpPr>
            <p:cNvPr id="86032" name="Line 15"/>
            <p:cNvSpPr>
              <a:spLocks noChangeAspect="1" noChangeShapeType="1"/>
            </p:cNvSpPr>
            <p:nvPr/>
          </p:nvSpPr>
          <p:spPr bwMode="auto">
            <a:xfrm flipV="1">
              <a:off x="1502" y="2520"/>
              <a:ext cx="0" cy="520"/>
            </a:xfrm>
            <a:prstGeom prst="line">
              <a:avLst/>
            </a:prstGeom>
            <a:noFill/>
            <a:ln w="38100">
              <a:solidFill>
                <a:srgbClr val="FF0000"/>
              </a:solidFill>
              <a:round/>
              <a:headEnd/>
              <a:tailEnd type="stealth" w="med" len="med"/>
            </a:ln>
          </p:spPr>
          <p:txBody>
            <a:bodyPr/>
            <a:lstStyle/>
            <a:p>
              <a:endParaRPr lang="en-US"/>
            </a:p>
          </p:txBody>
        </p:sp>
        <p:sp>
          <p:nvSpPr>
            <p:cNvPr id="86033" name="Line 16"/>
            <p:cNvSpPr>
              <a:spLocks noChangeAspect="1" noChangeShapeType="1"/>
            </p:cNvSpPr>
            <p:nvPr/>
          </p:nvSpPr>
          <p:spPr bwMode="auto">
            <a:xfrm flipV="1">
              <a:off x="1504" y="2528"/>
              <a:ext cx="2215" cy="0"/>
            </a:xfrm>
            <a:prstGeom prst="line">
              <a:avLst/>
            </a:prstGeom>
            <a:noFill/>
            <a:ln w="38100">
              <a:solidFill>
                <a:srgbClr val="FF0000"/>
              </a:solidFill>
              <a:round/>
              <a:headEnd/>
              <a:tailEnd type="stealth" w="med" len="med"/>
            </a:ln>
          </p:spPr>
          <p:txBody>
            <a:bodyPr/>
            <a:lstStyle/>
            <a:p>
              <a:endParaRPr lang="en-US"/>
            </a:p>
          </p:txBody>
        </p:sp>
        <p:sp>
          <p:nvSpPr>
            <p:cNvPr id="86034" name="Line 17"/>
            <p:cNvSpPr>
              <a:spLocks noChangeAspect="1" noChangeShapeType="1"/>
            </p:cNvSpPr>
            <p:nvPr/>
          </p:nvSpPr>
          <p:spPr bwMode="auto">
            <a:xfrm>
              <a:off x="2278" y="2072"/>
              <a:ext cx="1891" cy="0"/>
            </a:xfrm>
            <a:prstGeom prst="line">
              <a:avLst/>
            </a:prstGeom>
            <a:noFill/>
            <a:ln w="38100">
              <a:solidFill>
                <a:srgbClr val="FF0000"/>
              </a:solidFill>
              <a:round/>
              <a:headEnd/>
              <a:tailEnd type="stealth" w="med" len="med"/>
            </a:ln>
          </p:spPr>
          <p:txBody>
            <a:bodyPr/>
            <a:lstStyle/>
            <a:p>
              <a:endParaRPr lang="en-US"/>
            </a:p>
          </p:txBody>
        </p:sp>
        <p:sp>
          <p:nvSpPr>
            <p:cNvPr id="86035" name="Line 18"/>
            <p:cNvSpPr>
              <a:spLocks noChangeAspect="1" noChangeShapeType="1"/>
            </p:cNvSpPr>
            <p:nvPr/>
          </p:nvSpPr>
          <p:spPr bwMode="auto">
            <a:xfrm flipH="1" flipV="1">
              <a:off x="2019" y="1359"/>
              <a:ext cx="1706" cy="1163"/>
            </a:xfrm>
            <a:prstGeom prst="line">
              <a:avLst/>
            </a:prstGeom>
            <a:noFill/>
            <a:ln w="38100">
              <a:solidFill>
                <a:srgbClr val="FF0000"/>
              </a:solidFill>
              <a:round/>
              <a:headEnd/>
              <a:tailEnd type="stealth" w="med" len="med"/>
            </a:ln>
          </p:spPr>
          <p:txBody>
            <a:bodyPr/>
            <a:lstStyle/>
            <a:p>
              <a:endParaRPr lang="en-US"/>
            </a:p>
          </p:txBody>
        </p:sp>
        <p:sp>
          <p:nvSpPr>
            <p:cNvPr id="86036" name="Line 19"/>
            <p:cNvSpPr>
              <a:spLocks noChangeAspect="1" noChangeShapeType="1"/>
            </p:cNvSpPr>
            <p:nvPr/>
          </p:nvSpPr>
          <p:spPr bwMode="auto">
            <a:xfrm flipH="1" flipV="1">
              <a:off x="2110" y="1032"/>
              <a:ext cx="2056" cy="1032"/>
            </a:xfrm>
            <a:prstGeom prst="line">
              <a:avLst/>
            </a:prstGeom>
            <a:noFill/>
            <a:ln w="38100">
              <a:solidFill>
                <a:srgbClr val="FF0000"/>
              </a:solidFill>
              <a:round/>
              <a:headEnd/>
              <a:tailEnd type="stealth" w="med" len="med"/>
            </a:ln>
          </p:spPr>
          <p:txBody>
            <a:bodyPr/>
            <a:lstStyle/>
            <a:p>
              <a:endParaRPr lang="en-US"/>
            </a:p>
          </p:txBody>
        </p:sp>
        <p:sp>
          <p:nvSpPr>
            <p:cNvPr id="86037" name="Line 20"/>
            <p:cNvSpPr>
              <a:spLocks noChangeAspect="1" noChangeShapeType="1"/>
            </p:cNvSpPr>
            <p:nvPr/>
          </p:nvSpPr>
          <p:spPr bwMode="auto">
            <a:xfrm flipV="1">
              <a:off x="2023" y="1107"/>
              <a:ext cx="1814" cy="256"/>
            </a:xfrm>
            <a:prstGeom prst="line">
              <a:avLst/>
            </a:prstGeom>
            <a:noFill/>
            <a:ln w="38100">
              <a:solidFill>
                <a:srgbClr val="FF0000"/>
              </a:solidFill>
              <a:round/>
              <a:headEnd/>
              <a:tailEnd type="stealth" w="med" len="med"/>
            </a:ln>
          </p:spPr>
          <p:txBody>
            <a:bodyPr/>
            <a:lstStyle/>
            <a:p>
              <a:endParaRPr lang="en-US"/>
            </a:p>
          </p:txBody>
        </p:sp>
        <p:sp>
          <p:nvSpPr>
            <p:cNvPr id="86038" name="Line 21"/>
            <p:cNvSpPr>
              <a:spLocks noChangeAspect="1" noChangeShapeType="1"/>
            </p:cNvSpPr>
            <p:nvPr/>
          </p:nvSpPr>
          <p:spPr bwMode="auto">
            <a:xfrm>
              <a:off x="2109" y="1026"/>
              <a:ext cx="1737" cy="230"/>
            </a:xfrm>
            <a:prstGeom prst="line">
              <a:avLst/>
            </a:prstGeom>
            <a:noFill/>
            <a:ln w="38100">
              <a:solidFill>
                <a:srgbClr val="FF0000"/>
              </a:solidFill>
              <a:round/>
              <a:headEnd/>
              <a:tailEnd type="stealth" w="med" len="med"/>
            </a:ln>
          </p:spPr>
          <p:txBody>
            <a:bodyPr/>
            <a:lstStyle/>
            <a:p>
              <a:endParaRPr lang="en-US"/>
            </a:p>
          </p:txBody>
        </p:sp>
        <p:sp>
          <p:nvSpPr>
            <p:cNvPr id="86039" name="Line 22"/>
            <p:cNvSpPr>
              <a:spLocks noChangeAspect="1" noChangeShapeType="1"/>
            </p:cNvSpPr>
            <p:nvPr/>
          </p:nvSpPr>
          <p:spPr bwMode="auto">
            <a:xfrm>
              <a:off x="3326" y="1184"/>
              <a:ext cx="872" cy="0"/>
            </a:xfrm>
            <a:prstGeom prst="line">
              <a:avLst/>
            </a:prstGeom>
            <a:noFill/>
            <a:ln w="38100">
              <a:solidFill>
                <a:srgbClr val="0000FF"/>
              </a:solidFill>
              <a:round/>
              <a:headEnd/>
              <a:tailEnd type="stealth" w="med" len="med"/>
            </a:ln>
          </p:spPr>
          <p:txBody>
            <a:bodyPr/>
            <a:lstStyle/>
            <a:p>
              <a:endParaRPr lang="en-US"/>
            </a:p>
          </p:txBody>
        </p:sp>
        <p:sp>
          <p:nvSpPr>
            <p:cNvPr id="86040" name="Rectangle 23"/>
            <p:cNvSpPr>
              <a:spLocks noChangeAspect="1" noChangeArrowheads="1"/>
            </p:cNvSpPr>
            <p:nvPr/>
          </p:nvSpPr>
          <p:spPr bwMode="auto">
            <a:xfrm>
              <a:off x="1062" y="2072"/>
              <a:ext cx="776" cy="1368"/>
            </a:xfrm>
            <a:prstGeom prst="rect">
              <a:avLst/>
            </a:prstGeom>
            <a:noFill/>
            <a:ln w="38100">
              <a:solidFill>
                <a:schemeClr val="tx1"/>
              </a:solidFill>
              <a:prstDash val="dash"/>
              <a:miter lim="800000"/>
              <a:headEnd/>
              <a:tailEnd/>
            </a:ln>
          </p:spPr>
          <p:txBody>
            <a:bodyPr wrap="none" anchor="ctr"/>
            <a:lstStyle/>
            <a:p>
              <a:endParaRPr lang="en-US"/>
            </a:p>
          </p:txBody>
        </p:sp>
        <p:sp>
          <p:nvSpPr>
            <p:cNvPr id="86041" name="Text Box 24"/>
            <p:cNvSpPr txBox="1">
              <a:spLocks noChangeAspect="1" noChangeArrowheads="1"/>
            </p:cNvSpPr>
            <p:nvPr/>
          </p:nvSpPr>
          <p:spPr bwMode="auto">
            <a:xfrm>
              <a:off x="4212" y="1061"/>
              <a:ext cx="940" cy="239"/>
            </a:xfrm>
            <a:prstGeom prst="rect">
              <a:avLst/>
            </a:prstGeom>
            <a:noFill/>
            <a:ln w="38100">
              <a:solidFill>
                <a:schemeClr val="tx1"/>
              </a:solidFill>
              <a:miter lim="800000"/>
              <a:headEnd/>
              <a:tailEnd/>
            </a:ln>
          </p:spPr>
          <p:txBody>
            <a:bodyPr wrap="none">
              <a:spAutoFit/>
            </a:bodyPr>
            <a:lstStyle/>
            <a:p>
              <a:r>
                <a:rPr lang="en-US" dirty="0" smtClean="0"/>
                <a:t>spectrometer</a:t>
              </a:r>
              <a:endParaRPr lang="en-US" dirty="0"/>
            </a:p>
          </p:txBody>
        </p:sp>
        <p:sp>
          <p:nvSpPr>
            <p:cNvPr id="86042" name="Text Box 25"/>
            <p:cNvSpPr txBox="1">
              <a:spLocks noChangeAspect="1" noChangeArrowheads="1"/>
            </p:cNvSpPr>
            <p:nvPr/>
          </p:nvSpPr>
          <p:spPr bwMode="auto">
            <a:xfrm>
              <a:off x="2420" y="3073"/>
              <a:ext cx="300" cy="238"/>
            </a:xfrm>
            <a:prstGeom prst="rect">
              <a:avLst/>
            </a:prstGeom>
            <a:noFill/>
            <a:ln w="9525">
              <a:noFill/>
              <a:miter lim="800000"/>
              <a:headEnd/>
              <a:tailEnd/>
            </a:ln>
          </p:spPr>
          <p:txBody>
            <a:bodyPr wrap="none">
              <a:spAutoFit/>
            </a:bodyPr>
            <a:lstStyle/>
            <a:p>
              <a:r>
                <a:rPr lang="en-US" sz="1800"/>
                <a:t>BS</a:t>
              </a:r>
            </a:p>
          </p:txBody>
        </p:sp>
        <p:sp>
          <p:nvSpPr>
            <p:cNvPr id="86043" name="Text Box 26"/>
            <p:cNvSpPr txBox="1">
              <a:spLocks noChangeAspect="1" noChangeArrowheads="1"/>
            </p:cNvSpPr>
            <p:nvPr/>
          </p:nvSpPr>
          <p:spPr bwMode="auto">
            <a:xfrm>
              <a:off x="1033" y="1657"/>
              <a:ext cx="793" cy="415"/>
            </a:xfrm>
            <a:prstGeom prst="rect">
              <a:avLst/>
            </a:prstGeom>
            <a:noFill/>
            <a:ln w="9525">
              <a:noFill/>
              <a:miter lim="800000"/>
              <a:headEnd/>
              <a:tailEnd/>
            </a:ln>
          </p:spPr>
          <p:txBody>
            <a:bodyPr wrap="none">
              <a:spAutoFit/>
            </a:bodyPr>
            <a:lstStyle/>
            <a:p>
              <a:pPr algn="ctr"/>
              <a:r>
                <a:rPr lang="en-US" sz="1800"/>
                <a:t>Translation</a:t>
              </a:r>
            </a:p>
            <a:p>
              <a:pPr algn="ctr"/>
              <a:r>
                <a:rPr lang="en-US" sz="1800"/>
                <a:t>Stage</a:t>
              </a:r>
            </a:p>
          </p:txBody>
        </p:sp>
        <p:sp>
          <p:nvSpPr>
            <p:cNvPr id="86044" name="Text Box 27"/>
            <p:cNvSpPr txBox="1">
              <a:spLocks noChangeAspect="1" noChangeArrowheads="1"/>
            </p:cNvSpPr>
            <p:nvPr/>
          </p:nvSpPr>
          <p:spPr bwMode="auto">
            <a:xfrm>
              <a:off x="1084" y="3073"/>
              <a:ext cx="325" cy="238"/>
            </a:xfrm>
            <a:prstGeom prst="rect">
              <a:avLst/>
            </a:prstGeom>
            <a:noFill/>
            <a:ln w="9525">
              <a:noFill/>
              <a:miter lim="800000"/>
              <a:headEnd/>
              <a:tailEnd/>
            </a:ln>
          </p:spPr>
          <p:txBody>
            <a:bodyPr wrap="none">
              <a:spAutoFit/>
            </a:bodyPr>
            <a:lstStyle/>
            <a:p>
              <a:r>
                <a:rPr lang="en-US" sz="1800"/>
                <a:t>M1</a:t>
              </a:r>
            </a:p>
          </p:txBody>
        </p:sp>
        <p:sp>
          <p:nvSpPr>
            <p:cNvPr id="86045" name="Text Box 28"/>
            <p:cNvSpPr txBox="1">
              <a:spLocks noChangeAspect="1" noChangeArrowheads="1"/>
            </p:cNvSpPr>
            <p:nvPr/>
          </p:nvSpPr>
          <p:spPr bwMode="auto">
            <a:xfrm>
              <a:off x="1116" y="2209"/>
              <a:ext cx="325" cy="238"/>
            </a:xfrm>
            <a:prstGeom prst="rect">
              <a:avLst/>
            </a:prstGeom>
            <a:noFill/>
            <a:ln w="9525">
              <a:noFill/>
              <a:miter lim="800000"/>
              <a:headEnd/>
              <a:tailEnd/>
            </a:ln>
          </p:spPr>
          <p:txBody>
            <a:bodyPr wrap="none">
              <a:spAutoFit/>
            </a:bodyPr>
            <a:lstStyle/>
            <a:p>
              <a:r>
                <a:rPr lang="en-US" sz="1800"/>
                <a:t>M2</a:t>
              </a:r>
            </a:p>
          </p:txBody>
        </p:sp>
        <p:sp>
          <p:nvSpPr>
            <p:cNvPr id="86046" name="Text Box 29"/>
            <p:cNvSpPr txBox="1">
              <a:spLocks noChangeAspect="1" noChangeArrowheads="1"/>
            </p:cNvSpPr>
            <p:nvPr/>
          </p:nvSpPr>
          <p:spPr bwMode="auto">
            <a:xfrm>
              <a:off x="1892" y="1737"/>
              <a:ext cx="324" cy="237"/>
            </a:xfrm>
            <a:prstGeom prst="rect">
              <a:avLst/>
            </a:prstGeom>
            <a:noFill/>
            <a:ln w="9525">
              <a:noFill/>
              <a:miter lim="800000"/>
              <a:headEnd/>
              <a:tailEnd/>
            </a:ln>
          </p:spPr>
          <p:txBody>
            <a:bodyPr wrap="none">
              <a:spAutoFit/>
            </a:bodyPr>
            <a:lstStyle/>
            <a:p>
              <a:r>
                <a:rPr lang="en-US" sz="1800"/>
                <a:t>M3</a:t>
              </a:r>
            </a:p>
          </p:txBody>
        </p:sp>
        <p:sp>
          <p:nvSpPr>
            <p:cNvPr id="86047" name="Text Box 30"/>
            <p:cNvSpPr txBox="1">
              <a:spLocks noChangeAspect="1" noChangeArrowheads="1"/>
            </p:cNvSpPr>
            <p:nvPr/>
          </p:nvSpPr>
          <p:spPr bwMode="auto">
            <a:xfrm>
              <a:off x="3876" y="2625"/>
              <a:ext cx="325" cy="238"/>
            </a:xfrm>
            <a:prstGeom prst="rect">
              <a:avLst/>
            </a:prstGeom>
            <a:noFill/>
            <a:ln w="9525">
              <a:noFill/>
              <a:miter lim="800000"/>
              <a:headEnd/>
              <a:tailEnd/>
            </a:ln>
          </p:spPr>
          <p:txBody>
            <a:bodyPr wrap="none">
              <a:spAutoFit/>
            </a:bodyPr>
            <a:lstStyle/>
            <a:p>
              <a:r>
                <a:rPr lang="en-US" sz="1800"/>
                <a:t>M4</a:t>
              </a:r>
            </a:p>
          </p:txBody>
        </p:sp>
        <p:sp>
          <p:nvSpPr>
            <p:cNvPr id="86048" name="Text Box 31"/>
            <p:cNvSpPr txBox="1">
              <a:spLocks noChangeAspect="1" noChangeArrowheads="1"/>
            </p:cNvSpPr>
            <p:nvPr/>
          </p:nvSpPr>
          <p:spPr bwMode="auto">
            <a:xfrm>
              <a:off x="4348" y="2057"/>
              <a:ext cx="324" cy="238"/>
            </a:xfrm>
            <a:prstGeom prst="rect">
              <a:avLst/>
            </a:prstGeom>
            <a:noFill/>
            <a:ln w="9525">
              <a:noFill/>
              <a:miter lim="800000"/>
              <a:headEnd/>
              <a:tailEnd/>
            </a:ln>
          </p:spPr>
          <p:txBody>
            <a:bodyPr wrap="none">
              <a:spAutoFit/>
            </a:bodyPr>
            <a:lstStyle/>
            <a:p>
              <a:r>
                <a:rPr lang="en-US" sz="1800"/>
                <a:t>M5</a:t>
              </a:r>
            </a:p>
          </p:txBody>
        </p:sp>
        <p:sp>
          <p:nvSpPr>
            <p:cNvPr id="86049" name="Text Box 32"/>
            <p:cNvSpPr txBox="1">
              <a:spLocks noChangeAspect="1" noChangeArrowheads="1"/>
            </p:cNvSpPr>
            <p:nvPr/>
          </p:nvSpPr>
          <p:spPr bwMode="auto">
            <a:xfrm>
              <a:off x="1548" y="961"/>
              <a:ext cx="325" cy="238"/>
            </a:xfrm>
            <a:prstGeom prst="rect">
              <a:avLst/>
            </a:prstGeom>
            <a:noFill/>
            <a:ln w="9525">
              <a:noFill/>
              <a:miter lim="800000"/>
              <a:headEnd/>
              <a:tailEnd/>
            </a:ln>
          </p:spPr>
          <p:txBody>
            <a:bodyPr wrap="none">
              <a:spAutoFit/>
            </a:bodyPr>
            <a:lstStyle/>
            <a:p>
              <a:r>
                <a:rPr lang="en-US" sz="1800"/>
                <a:t>M6</a:t>
              </a:r>
            </a:p>
          </p:txBody>
        </p:sp>
        <p:sp>
          <p:nvSpPr>
            <p:cNvPr id="86050" name="Text Box 33"/>
            <p:cNvSpPr txBox="1">
              <a:spLocks noChangeAspect="1" noChangeArrowheads="1"/>
            </p:cNvSpPr>
            <p:nvPr/>
          </p:nvSpPr>
          <p:spPr bwMode="auto">
            <a:xfrm>
              <a:off x="3123" y="706"/>
              <a:ext cx="423" cy="237"/>
            </a:xfrm>
            <a:prstGeom prst="rect">
              <a:avLst/>
            </a:prstGeom>
            <a:noFill/>
            <a:ln w="9525">
              <a:noFill/>
              <a:miter lim="800000"/>
              <a:headEnd/>
              <a:tailEnd/>
            </a:ln>
          </p:spPr>
          <p:txBody>
            <a:bodyPr wrap="none">
              <a:spAutoFit/>
            </a:bodyPr>
            <a:lstStyle/>
            <a:p>
              <a:r>
                <a:rPr lang="en-US" sz="1800"/>
                <a:t>BBO</a:t>
              </a:r>
            </a:p>
          </p:txBody>
        </p:sp>
        <p:sp>
          <p:nvSpPr>
            <p:cNvPr id="86051" name="Text Box 34"/>
            <p:cNvSpPr txBox="1">
              <a:spLocks noChangeAspect="1" noChangeArrowheads="1"/>
            </p:cNvSpPr>
            <p:nvPr/>
          </p:nvSpPr>
          <p:spPr bwMode="auto">
            <a:xfrm>
              <a:off x="3107" y="2895"/>
              <a:ext cx="805" cy="237"/>
            </a:xfrm>
            <a:prstGeom prst="rect">
              <a:avLst/>
            </a:prstGeom>
            <a:noFill/>
            <a:ln w="9525">
              <a:noFill/>
              <a:miter lim="800000"/>
              <a:headEnd/>
              <a:tailEnd/>
            </a:ln>
          </p:spPr>
          <p:txBody>
            <a:bodyPr wrap="none">
              <a:spAutoFit/>
            </a:bodyPr>
            <a:lstStyle/>
            <a:p>
              <a:r>
                <a:rPr lang="en-US" sz="1800"/>
                <a:t>From Laser</a:t>
              </a:r>
            </a:p>
          </p:txBody>
        </p:sp>
        <p:sp>
          <p:nvSpPr>
            <p:cNvPr id="86052" name="Text Box 35"/>
            <p:cNvSpPr txBox="1">
              <a:spLocks noChangeAspect="1" noChangeArrowheads="1"/>
            </p:cNvSpPr>
            <p:nvPr/>
          </p:nvSpPr>
          <p:spPr bwMode="auto">
            <a:xfrm>
              <a:off x="3644" y="573"/>
              <a:ext cx="596" cy="415"/>
            </a:xfrm>
            <a:prstGeom prst="rect">
              <a:avLst/>
            </a:prstGeom>
            <a:noFill/>
            <a:ln w="9525">
              <a:noFill/>
              <a:miter lim="800000"/>
              <a:headEnd/>
              <a:tailEnd/>
            </a:ln>
          </p:spPr>
          <p:txBody>
            <a:bodyPr wrap="none">
              <a:spAutoFit/>
            </a:bodyPr>
            <a:lstStyle/>
            <a:p>
              <a:pPr algn="ctr"/>
              <a:r>
                <a:rPr lang="en-US" sz="1800"/>
                <a:t>Infrared</a:t>
              </a:r>
            </a:p>
            <a:p>
              <a:pPr algn="ctr"/>
              <a:r>
                <a:rPr lang="en-US" sz="1800"/>
                <a:t>Filter</a:t>
              </a:r>
            </a:p>
          </p:txBody>
        </p:sp>
      </p:grpSp>
      <p:grpSp>
        <p:nvGrpSpPr>
          <p:cNvPr id="37" name="Group 2"/>
          <p:cNvGrpSpPr>
            <a:grpSpLocks noChangeAspect="1"/>
          </p:cNvGrpSpPr>
          <p:nvPr/>
        </p:nvGrpSpPr>
        <p:grpSpPr bwMode="auto">
          <a:xfrm>
            <a:off x="5873117" y="4147457"/>
            <a:ext cx="3012578" cy="2445438"/>
            <a:chOff x="86" y="762"/>
            <a:chExt cx="2640" cy="2143"/>
          </a:xfrm>
        </p:grpSpPr>
        <p:pic>
          <p:nvPicPr>
            <p:cNvPr id="38" name="Picture 3" descr="D:\thesis\manuscript\fig.eps\Project1.jpg"/>
            <p:cNvPicPr>
              <a:picLocks noChangeAspect="1" noChangeArrowheads="1"/>
            </p:cNvPicPr>
            <p:nvPr/>
          </p:nvPicPr>
          <p:blipFill>
            <a:blip r:embed="rId3" cstate="print"/>
            <a:srcRect/>
            <a:stretch>
              <a:fillRect/>
            </a:stretch>
          </p:blipFill>
          <p:spPr bwMode="auto">
            <a:xfrm>
              <a:off x="1058" y="867"/>
              <a:ext cx="635" cy="402"/>
            </a:xfrm>
            <a:prstGeom prst="rect">
              <a:avLst/>
            </a:prstGeom>
            <a:noFill/>
            <a:ln w="9525">
              <a:noFill/>
              <a:miter lim="800000"/>
              <a:headEnd/>
              <a:tailEnd/>
            </a:ln>
          </p:spPr>
        </p:pic>
        <p:pic>
          <p:nvPicPr>
            <p:cNvPr id="39" name="Picture 4" descr="D:\thesis\manuscript\fig.eps\Project2.jpg"/>
            <p:cNvPicPr>
              <a:picLocks noChangeAspect="1" noChangeArrowheads="1"/>
            </p:cNvPicPr>
            <p:nvPr/>
          </p:nvPicPr>
          <p:blipFill>
            <a:blip r:embed="rId4" cstate="print"/>
            <a:srcRect/>
            <a:stretch>
              <a:fillRect/>
            </a:stretch>
          </p:blipFill>
          <p:spPr bwMode="auto">
            <a:xfrm>
              <a:off x="423" y="867"/>
              <a:ext cx="635" cy="402"/>
            </a:xfrm>
            <a:prstGeom prst="rect">
              <a:avLst/>
            </a:prstGeom>
            <a:noFill/>
            <a:ln w="9525">
              <a:noFill/>
              <a:miter lim="800000"/>
              <a:headEnd/>
              <a:tailEnd/>
            </a:ln>
          </p:spPr>
        </p:pic>
        <p:sp>
          <p:nvSpPr>
            <p:cNvPr id="41" name="Rectangle 6"/>
            <p:cNvSpPr>
              <a:spLocks noChangeAspect="1" noChangeArrowheads="1"/>
            </p:cNvSpPr>
            <p:nvPr/>
          </p:nvSpPr>
          <p:spPr bwMode="auto">
            <a:xfrm rot="1139183">
              <a:off x="900" y="1207"/>
              <a:ext cx="317" cy="1698"/>
            </a:xfrm>
            <a:prstGeom prst="rect">
              <a:avLst/>
            </a:prstGeom>
            <a:noFill/>
            <a:ln w="38100">
              <a:solidFill>
                <a:schemeClr val="tx1"/>
              </a:solidFill>
              <a:miter lim="800000"/>
              <a:headEnd/>
              <a:tailEnd/>
            </a:ln>
          </p:spPr>
          <p:txBody>
            <a:bodyPr wrap="none" anchor="ctr"/>
            <a:lstStyle/>
            <a:p>
              <a:endParaRPr lang="en-US"/>
            </a:p>
          </p:txBody>
        </p:sp>
        <p:sp>
          <p:nvSpPr>
            <p:cNvPr id="42" name="Rectangle 7"/>
            <p:cNvSpPr>
              <a:spLocks noChangeAspect="1" noChangeArrowheads="1"/>
            </p:cNvSpPr>
            <p:nvPr/>
          </p:nvSpPr>
          <p:spPr bwMode="auto">
            <a:xfrm rot="-1139956">
              <a:off x="900" y="1207"/>
              <a:ext cx="317" cy="1698"/>
            </a:xfrm>
            <a:prstGeom prst="rect">
              <a:avLst/>
            </a:prstGeom>
            <a:noFill/>
            <a:ln w="38100">
              <a:solidFill>
                <a:schemeClr val="tx1"/>
              </a:solidFill>
              <a:miter lim="800000"/>
              <a:headEnd/>
              <a:tailEnd/>
            </a:ln>
          </p:spPr>
          <p:txBody>
            <a:bodyPr wrap="none" anchor="ctr"/>
            <a:lstStyle/>
            <a:p>
              <a:endParaRPr lang="en-US"/>
            </a:p>
          </p:txBody>
        </p:sp>
        <p:sp>
          <p:nvSpPr>
            <p:cNvPr id="43" name="AutoShape 8"/>
            <p:cNvSpPr>
              <a:spLocks noChangeAspect="1" noChangeArrowheads="1"/>
            </p:cNvSpPr>
            <p:nvPr/>
          </p:nvSpPr>
          <p:spPr bwMode="auto">
            <a:xfrm>
              <a:off x="2099" y="1768"/>
              <a:ext cx="627" cy="579"/>
            </a:xfrm>
            <a:prstGeom prst="rightArrow">
              <a:avLst>
                <a:gd name="adj1" fmla="val 50000"/>
                <a:gd name="adj2" fmla="val 27073"/>
              </a:avLst>
            </a:prstGeom>
            <a:solidFill>
              <a:srgbClr val="0000FF"/>
            </a:solidFill>
            <a:ln w="9525">
              <a:noFill/>
              <a:miter lim="800000"/>
              <a:headEnd/>
              <a:tailEnd/>
            </a:ln>
          </p:spPr>
          <p:txBody>
            <a:bodyPr wrap="none" anchor="ctr"/>
            <a:lstStyle/>
            <a:p>
              <a:endParaRPr lang="en-US"/>
            </a:p>
          </p:txBody>
        </p:sp>
        <p:sp>
          <p:nvSpPr>
            <p:cNvPr id="44" name="AutoShape 9"/>
            <p:cNvSpPr>
              <a:spLocks noChangeAspect="1" noChangeArrowheads="1"/>
            </p:cNvSpPr>
            <p:nvPr/>
          </p:nvSpPr>
          <p:spPr bwMode="auto">
            <a:xfrm rot="-1108943">
              <a:off x="1375" y="1699"/>
              <a:ext cx="496" cy="200"/>
            </a:xfrm>
            <a:prstGeom prst="rightArrow">
              <a:avLst>
                <a:gd name="adj1" fmla="val 50000"/>
                <a:gd name="adj2" fmla="val 62000"/>
              </a:avLst>
            </a:prstGeom>
            <a:solidFill>
              <a:srgbClr val="FF0000"/>
            </a:solidFill>
            <a:ln w="9525">
              <a:noFill/>
              <a:miter lim="800000"/>
              <a:headEnd/>
              <a:tailEnd/>
            </a:ln>
          </p:spPr>
          <p:txBody>
            <a:bodyPr wrap="none" anchor="ctr"/>
            <a:lstStyle/>
            <a:p>
              <a:endParaRPr lang="en-US"/>
            </a:p>
          </p:txBody>
        </p:sp>
        <p:sp>
          <p:nvSpPr>
            <p:cNvPr id="45" name="AutoShape 10"/>
            <p:cNvSpPr>
              <a:spLocks noChangeAspect="1" noChangeArrowheads="1"/>
            </p:cNvSpPr>
            <p:nvPr/>
          </p:nvSpPr>
          <p:spPr bwMode="auto">
            <a:xfrm rot="1167966">
              <a:off x="1375" y="2181"/>
              <a:ext cx="496" cy="200"/>
            </a:xfrm>
            <a:prstGeom prst="rightArrow">
              <a:avLst>
                <a:gd name="adj1" fmla="val 50000"/>
                <a:gd name="adj2" fmla="val 62000"/>
              </a:avLst>
            </a:prstGeom>
            <a:solidFill>
              <a:srgbClr val="FF0000"/>
            </a:solidFill>
            <a:ln w="9525">
              <a:noFill/>
              <a:miter lim="800000"/>
              <a:headEnd/>
              <a:tailEnd/>
            </a:ln>
          </p:spPr>
          <p:txBody>
            <a:bodyPr wrap="none" anchor="ctr"/>
            <a:lstStyle/>
            <a:p>
              <a:endParaRPr lang="en-US"/>
            </a:p>
          </p:txBody>
        </p:sp>
        <p:graphicFrame>
          <p:nvGraphicFramePr>
            <p:cNvPr id="46" name="Object 11"/>
            <p:cNvGraphicFramePr>
              <a:graphicFrameLocks noChangeAspect="1"/>
            </p:cNvGraphicFramePr>
            <p:nvPr/>
          </p:nvGraphicFramePr>
          <p:xfrm>
            <a:off x="1754" y="1276"/>
            <a:ext cx="235" cy="371"/>
          </p:xfrm>
          <a:graphic>
            <a:graphicData uri="http://schemas.openxmlformats.org/presentationml/2006/ole">
              <p:oleObj spid="_x0000_s25601" name="Equation" r:id="rId5" imgW="152280" imgH="241200" progId="Equation.3">
                <p:embed/>
              </p:oleObj>
            </a:graphicData>
          </a:graphic>
        </p:graphicFrame>
        <p:graphicFrame>
          <p:nvGraphicFramePr>
            <p:cNvPr id="47" name="Object 12"/>
            <p:cNvGraphicFramePr>
              <a:graphicFrameLocks noChangeAspect="1"/>
            </p:cNvGraphicFramePr>
            <p:nvPr/>
          </p:nvGraphicFramePr>
          <p:xfrm>
            <a:off x="1745" y="2465"/>
            <a:ext cx="253" cy="370"/>
          </p:xfrm>
          <a:graphic>
            <a:graphicData uri="http://schemas.openxmlformats.org/presentationml/2006/ole">
              <p:oleObj spid="_x0000_s25602" name="Equation" r:id="rId6" imgW="164880" imgH="241200" progId="Equation.3">
                <p:embed/>
              </p:oleObj>
            </a:graphicData>
          </a:graphic>
        </p:graphicFrame>
        <p:sp>
          <p:nvSpPr>
            <p:cNvPr id="48" name="Text Box 13"/>
            <p:cNvSpPr txBox="1">
              <a:spLocks noChangeAspect="1" noChangeArrowheads="1"/>
            </p:cNvSpPr>
            <p:nvPr/>
          </p:nvSpPr>
          <p:spPr bwMode="auto">
            <a:xfrm>
              <a:off x="86" y="778"/>
              <a:ext cx="425" cy="288"/>
            </a:xfrm>
            <a:prstGeom prst="rect">
              <a:avLst/>
            </a:prstGeom>
            <a:noFill/>
            <a:ln w="9525">
              <a:noFill/>
              <a:miter lim="800000"/>
              <a:headEnd/>
              <a:tailEnd/>
            </a:ln>
          </p:spPr>
          <p:txBody>
            <a:bodyPr wrap="none">
              <a:spAutoFit/>
            </a:bodyPr>
            <a:lstStyle/>
            <a:p>
              <a:r>
                <a:rPr lang="en-US" i="1" dirty="0"/>
                <a:t>I</a:t>
              </a:r>
              <a:r>
                <a:rPr lang="en-US" baseline="-25000" dirty="0"/>
                <a:t>1</a:t>
              </a:r>
              <a:r>
                <a:rPr lang="en-US" dirty="0"/>
                <a:t>(</a:t>
              </a:r>
              <a:r>
                <a:rPr lang="en-US" i="1" dirty="0"/>
                <a:t>t</a:t>
              </a:r>
              <a:r>
                <a:rPr lang="en-US" dirty="0"/>
                <a:t>)</a:t>
              </a:r>
            </a:p>
          </p:txBody>
        </p:sp>
        <p:sp>
          <p:nvSpPr>
            <p:cNvPr id="49" name="Text Box 14"/>
            <p:cNvSpPr txBox="1">
              <a:spLocks noChangeAspect="1" noChangeArrowheads="1"/>
            </p:cNvSpPr>
            <p:nvPr/>
          </p:nvSpPr>
          <p:spPr bwMode="auto">
            <a:xfrm>
              <a:off x="1505" y="762"/>
              <a:ext cx="425" cy="288"/>
            </a:xfrm>
            <a:prstGeom prst="rect">
              <a:avLst/>
            </a:prstGeom>
            <a:noFill/>
            <a:ln w="9525">
              <a:noFill/>
              <a:miter lim="800000"/>
              <a:headEnd/>
              <a:tailEnd/>
            </a:ln>
          </p:spPr>
          <p:txBody>
            <a:bodyPr wrap="none">
              <a:spAutoFit/>
            </a:bodyPr>
            <a:lstStyle/>
            <a:p>
              <a:r>
                <a:rPr lang="en-US" i="1"/>
                <a:t>I</a:t>
              </a:r>
              <a:r>
                <a:rPr lang="en-US" baseline="-25000"/>
                <a:t>2</a:t>
              </a:r>
              <a:r>
                <a:rPr lang="en-US"/>
                <a:t>(</a:t>
              </a:r>
              <a:r>
                <a:rPr lang="en-US" i="1"/>
                <a:t>t</a:t>
              </a:r>
              <a:r>
                <a:rPr lang="en-US"/>
                <a:t>)</a:t>
              </a:r>
            </a:p>
          </p:txBody>
        </p:sp>
      </p:grpSp>
      <p:sp>
        <p:nvSpPr>
          <p:cNvPr id="53" name="Rectangle 52"/>
          <p:cNvSpPr/>
          <p:nvPr/>
        </p:nvSpPr>
        <p:spPr>
          <a:xfrm>
            <a:off x="5823857" y="4114800"/>
            <a:ext cx="3156857" cy="2612571"/>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endCxn id="86022" idx="2"/>
          </p:cNvCxnSpPr>
          <p:nvPr/>
        </p:nvCxnSpPr>
        <p:spPr>
          <a:xfrm rot="16200000" flipV="1">
            <a:off x="2686026" y="3600426"/>
            <a:ext cx="4350256" cy="1881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86022" idx="0"/>
          </p:cNvCxnSpPr>
          <p:nvPr/>
        </p:nvCxnSpPr>
        <p:spPr>
          <a:xfrm rot="10800000">
            <a:off x="3920223" y="1653794"/>
            <a:ext cx="5060495" cy="2428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1213462" y="509908"/>
            <a:ext cx="6709235" cy="6304548"/>
          </a:xfrm>
          <a:prstGeom prst="rect">
            <a:avLst/>
          </a:prstGeom>
          <a:noFill/>
          <a:ln w="9525">
            <a:noFill/>
            <a:miter lim="800000"/>
            <a:headEnd/>
            <a:tailEnd/>
          </a:ln>
          <a:effectLst/>
        </p:spPr>
      </p:pic>
      <p:sp>
        <p:nvSpPr>
          <p:cNvPr id="3" name="Text Box 2"/>
          <p:cNvSpPr txBox="1">
            <a:spLocks noChangeArrowheads="1"/>
          </p:cNvSpPr>
          <p:nvPr/>
        </p:nvSpPr>
        <p:spPr bwMode="auto">
          <a:xfrm>
            <a:off x="974725" y="47627"/>
            <a:ext cx="7200900" cy="584775"/>
          </a:xfrm>
          <a:prstGeom prst="rect">
            <a:avLst/>
          </a:prstGeom>
          <a:noFill/>
          <a:ln w="19050">
            <a:noFill/>
            <a:miter lim="800000"/>
            <a:headEnd/>
            <a:tailEnd/>
          </a:ln>
        </p:spPr>
        <p:txBody>
          <a:bodyPr>
            <a:spAutoFit/>
          </a:bodyPr>
          <a:lstStyle/>
          <a:p>
            <a:pPr algn="ctr"/>
            <a:r>
              <a:rPr lang="en-US" sz="3200" dirty="0" smtClean="0"/>
              <a:t>KLS system</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Line 2"/>
          <p:cNvSpPr>
            <a:spLocks noChangeShapeType="1"/>
          </p:cNvSpPr>
          <p:nvPr/>
        </p:nvSpPr>
        <p:spPr bwMode="auto">
          <a:xfrm>
            <a:off x="5791200" y="4267200"/>
            <a:ext cx="3048000" cy="0"/>
          </a:xfrm>
          <a:prstGeom prst="line">
            <a:avLst/>
          </a:prstGeom>
          <a:noFill/>
          <a:ln w="12700">
            <a:solidFill>
              <a:srgbClr val="FF0000"/>
            </a:solidFill>
            <a:round/>
            <a:headEnd/>
            <a:tailEnd type="triangle" w="med" len="med"/>
          </a:ln>
          <a:effectLst/>
        </p:spPr>
        <p:txBody>
          <a:bodyPr/>
          <a:lstStyle/>
          <a:p>
            <a:endParaRPr lang="en-US"/>
          </a:p>
        </p:txBody>
      </p:sp>
      <p:sp>
        <p:nvSpPr>
          <p:cNvPr id="622595" name="Text Box 3"/>
          <p:cNvSpPr txBox="1">
            <a:spLocks noChangeArrowheads="1"/>
          </p:cNvSpPr>
          <p:nvPr/>
        </p:nvSpPr>
        <p:spPr bwMode="auto">
          <a:xfrm>
            <a:off x="304800" y="3962400"/>
            <a:ext cx="1828800" cy="519113"/>
          </a:xfrm>
          <a:prstGeom prst="rect">
            <a:avLst/>
          </a:prstGeom>
          <a:solidFill>
            <a:srgbClr val="FF99CC"/>
          </a:solidFill>
          <a:ln w="9525">
            <a:noFill/>
            <a:miter lim="800000"/>
            <a:headEnd/>
            <a:tailEnd/>
          </a:ln>
          <a:effectLst/>
        </p:spPr>
        <p:txBody>
          <a:bodyPr>
            <a:spAutoFit/>
          </a:bodyPr>
          <a:lstStyle/>
          <a:p>
            <a:pPr algn="ctr">
              <a:spcBef>
                <a:spcPct val="50000"/>
              </a:spcBef>
            </a:pPr>
            <a:r>
              <a:rPr lang="en-US" sz="2800" b="1" dirty="0"/>
              <a:t>Oscillator</a:t>
            </a:r>
          </a:p>
        </p:txBody>
      </p:sp>
      <p:sp>
        <p:nvSpPr>
          <p:cNvPr id="622596" name="Line 4"/>
          <p:cNvSpPr>
            <a:spLocks noChangeShapeType="1"/>
          </p:cNvSpPr>
          <p:nvPr/>
        </p:nvSpPr>
        <p:spPr bwMode="auto">
          <a:xfrm>
            <a:off x="2133600" y="4267200"/>
            <a:ext cx="2057400" cy="0"/>
          </a:xfrm>
          <a:prstGeom prst="line">
            <a:avLst/>
          </a:prstGeom>
          <a:noFill/>
          <a:ln w="57150">
            <a:solidFill>
              <a:srgbClr val="FF0000"/>
            </a:solidFill>
            <a:round/>
            <a:headEnd/>
            <a:tailEnd type="triangle" w="med" len="med"/>
          </a:ln>
          <a:effectLst/>
        </p:spPr>
        <p:txBody>
          <a:bodyPr/>
          <a:lstStyle/>
          <a:p>
            <a:endParaRPr lang="en-US"/>
          </a:p>
        </p:txBody>
      </p:sp>
      <p:sp>
        <p:nvSpPr>
          <p:cNvPr id="622597" name="Rectangle 5"/>
          <p:cNvSpPr>
            <a:spLocks noChangeArrowheads="1"/>
          </p:cNvSpPr>
          <p:nvPr/>
        </p:nvSpPr>
        <p:spPr bwMode="auto">
          <a:xfrm>
            <a:off x="2590800" y="4064000"/>
            <a:ext cx="381000" cy="381000"/>
          </a:xfrm>
          <a:prstGeom prst="rect">
            <a:avLst/>
          </a:prstGeom>
          <a:solidFill>
            <a:schemeClr val="accent1">
              <a:alpha val="70000"/>
            </a:schemeClr>
          </a:solidFill>
          <a:ln w="9525">
            <a:solidFill>
              <a:schemeClr val="tx1"/>
            </a:solidFill>
            <a:miter lim="800000"/>
            <a:headEnd/>
            <a:tailEnd/>
          </a:ln>
          <a:effectLst/>
        </p:spPr>
        <p:txBody>
          <a:bodyPr wrap="none" anchor="ctr"/>
          <a:lstStyle/>
          <a:p>
            <a:endParaRPr lang="en-US"/>
          </a:p>
        </p:txBody>
      </p:sp>
      <p:sp>
        <p:nvSpPr>
          <p:cNvPr id="622598" name="Line 6"/>
          <p:cNvSpPr>
            <a:spLocks noChangeShapeType="1"/>
          </p:cNvSpPr>
          <p:nvPr/>
        </p:nvSpPr>
        <p:spPr bwMode="auto">
          <a:xfrm flipV="1">
            <a:off x="2590800" y="4064000"/>
            <a:ext cx="381000" cy="381000"/>
          </a:xfrm>
          <a:prstGeom prst="line">
            <a:avLst/>
          </a:prstGeom>
          <a:noFill/>
          <a:ln w="9525">
            <a:solidFill>
              <a:schemeClr val="tx1"/>
            </a:solidFill>
            <a:round/>
            <a:headEnd/>
            <a:tailEnd/>
          </a:ln>
          <a:effectLst/>
        </p:spPr>
        <p:txBody>
          <a:bodyPr/>
          <a:lstStyle/>
          <a:p>
            <a:endParaRPr lang="en-US"/>
          </a:p>
        </p:txBody>
      </p:sp>
      <p:sp>
        <p:nvSpPr>
          <p:cNvPr id="622599" name="Text Box 7"/>
          <p:cNvSpPr txBox="1">
            <a:spLocks noChangeArrowheads="1"/>
          </p:cNvSpPr>
          <p:nvPr/>
        </p:nvSpPr>
        <p:spPr bwMode="auto">
          <a:xfrm>
            <a:off x="3124200" y="4038600"/>
            <a:ext cx="838200" cy="457200"/>
          </a:xfrm>
          <a:prstGeom prst="rect">
            <a:avLst/>
          </a:prstGeom>
          <a:solidFill>
            <a:srgbClr val="99CCFF"/>
          </a:solidFill>
          <a:ln w="9525">
            <a:noFill/>
            <a:miter lim="800000"/>
            <a:headEnd/>
            <a:tailEnd/>
          </a:ln>
          <a:effectLst/>
        </p:spPr>
        <p:txBody>
          <a:bodyPr>
            <a:spAutoFit/>
          </a:bodyPr>
          <a:lstStyle/>
          <a:p>
            <a:pPr algn="ctr">
              <a:spcBef>
                <a:spcPct val="50000"/>
              </a:spcBef>
            </a:pPr>
            <a:r>
              <a:rPr lang="en-US" sz="2400" b="1" dirty="0"/>
              <a:t>PC1</a:t>
            </a:r>
          </a:p>
        </p:txBody>
      </p:sp>
      <p:sp>
        <p:nvSpPr>
          <p:cNvPr id="622601" name="Line 9"/>
          <p:cNvSpPr>
            <a:spLocks noChangeShapeType="1"/>
          </p:cNvSpPr>
          <p:nvPr/>
        </p:nvSpPr>
        <p:spPr bwMode="auto">
          <a:xfrm flipV="1">
            <a:off x="2743200" y="3429000"/>
            <a:ext cx="0" cy="838200"/>
          </a:xfrm>
          <a:prstGeom prst="line">
            <a:avLst/>
          </a:prstGeom>
          <a:noFill/>
          <a:ln w="9525">
            <a:solidFill>
              <a:srgbClr val="FF0000"/>
            </a:solidFill>
            <a:round/>
            <a:headEnd/>
            <a:tailEnd type="triangle" w="med" len="med"/>
          </a:ln>
          <a:effectLst/>
        </p:spPr>
        <p:txBody>
          <a:bodyPr/>
          <a:lstStyle/>
          <a:p>
            <a:endParaRPr lang="en-US"/>
          </a:p>
        </p:txBody>
      </p:sp>
      <p:sp>
        <p:nvSpPr>
          <p:cNvPr id="622602" name="Line 10"/>
          <p:cNvSpPr>
            <a:spLocks noChangeShapeType="1"/>
          </p:cNvSpPr>
          <p:nvPr/>
        </p:nvSpPr>
        <p:spPr bwMode="auto">
          <a:xfrm>
            <a:off x="4180114" y="4267200"/>
            <a:ext cx="990600" cy="0"/>
          </a:xfrm>
          <a:prstGeom prst="line">
            <a:avLst/>
          </a:prstGeom>
          <a:noFill/>
          <a:ln w="9525">
            <a:solidFill>
              <a:srgbClr val="FF0000"/>
            </a:solidFill>
            <a:round/>
            <a:headEnd/>
            <a:tailEnd type="triangle" w="med" len="med"/>
          </a:ln>
          <a:effectLst/>
        </p:spPr>
        <p:txBody>
          <a:bodyPr/>
          <a:lstStyle/>
          <a:p>
            <a:endParaRPr lang="en-US"/>
          </a:p>
        </p:txBody>
      </p:sp>
      <p:sp>
        <p:nvSpPr>
          <p:cNvPr id="622603" name="Text Box 11"/>
          <p:cNvSpPr txBox="1">
            <a:spLocks noChangeArrowheads="1"/>
          </p:cNvSpPr>
          <p:nvPr/>
        </p:nvSpPr>
        <p:spPr bwMode="auto">
          <a:xfrm>
            <a:off x="2438400" y="3048000"/>
            <a:ext cx="685800" cy="366713"/>
          </a:xfrm>
          <a:prstGeom prst="rect">
            <a:avLst/>
          </a:prstGeom>
          <a:solidFill>
            <a:srgbClr val="FFCC99"/>
          </a:solidFill>
          <a:ln w="9525">
            <a:noFill/>
            <a:miter lim="800000"/>
            <a:headEnd/>
            <a:tailEnd/>
          </a:ln>
          <a:effectLst/>
        </p:spPr>
        <p:txBody>
          <a:bodyPr>
            <a:spAutoFit/>
          </a:bodyPr>
          <a:lstStyle/>
          <a:p>
            <a:pPr algn="ctr">
              <a:spcBef>
                <a:spcPct val="50000"/>
              </a:spcBef>
            </a:pPr>
            <a:r>
              <a:rPr lang="en-US" b="1" dirty="0"/>
              <a:t>PD1</a:t>
            </a:r>
          </a:p>
        </p:txBody>
      </p:sp>
      <p:sp>
        <p:nvSpPr>
          <p:cNvPr id="622606" name="Line 14"/>
          <p:cNvSpPr>
            <a:spLocks noChangeShapeType="1"/>
          </p:cNvSpPr>
          <p:nvPr/>
        </p:nvSpPr>
        <p:spPr bwMode="auto">
          <a:xfrm flipH="1">
            <a:off x="1371600" y="3200400"/>
            <a:ext cx="1066800" cy="0"/>
          </a:xfrm>
          <a:prstGeom prst="line">
            <a:avLst/>
          </a:prstGeom>
          <a:noFill/>
          <a:ln w="38100" cmpd="dbl">
            <a:solidFill>
              <a:srgbClr val="0000FF"/>
            </a:solidFill>
            <a:round/>
            <a:headEnd/>
            <a:tailEnd/>
          </a:ln>
          <a:effectLst/>
        </p:spPr>
        <p:txBody>
          <a:bodyPr/>
          <a:lstStyle/>
          <a:p>
            <a:endParaRPr lang="en-US"/>
          </a:p>
        </p:txBody>
      </p:sp>
      <p:sp>
        <p:nvSpPr>
          <p:cNvPr id="622607" name="Text Box 15"/>
          <p:cNvSpPr txBox="1">
            <a:spLocks noChangeArrowheads="1"/>
          </p:cNvSpPr>
          <p:nvPr/>
        </p:nvSpPr>
        <p:spPr bwMode="auto">
          <a:xfrm>
            <a:off x="217710" y="1306306"/>
            <a:ext cx="1371600" cy="1523494"/>
          </a:xfrm>
          <a:prstGeom prst="rect">
            <a:avLst/>
          </a:prstGeom>
          <a:solidFill>
            <a:srgbClr val="99CCFF"/>
          </a:solidFill>
          <a:ln w="9525">
            <a:noFill/>
            <a:miter lim="800000"/>
            <a:headEnd/>
            <a:tailEnd/>
          </a:ln>
          <a:effectLst/>
        </p:spPr>
        <p:txBody>
          <a:bodyPr>
            <a:spAutoFit/>
          </a:bodyPr>
          <a:lstStyle/>
          <a:p>
            <a:pPr algn="ctr">
              <a:spcBef>
                <a:spcPct val="50000"/>
              </a:spcBef>
            </a:pPr>
            <a:r>
              <a:rPr lang="en-US" sz="2400" b="1" dirty="0" smtClean="0"/>
              <a:t>CEP </a:t>
            </a:r>
            <a:r>
              <a:rPr lang="en-US" sz="2400" b="1" dirty="0"/>
              <a:t>Control</a:t>
            </a:r>
          </a:p>
          <a:p>
            <a:pPr algn="ctr">
              <a:spcBef>
                <a:spcPct val="50000"/>
              </a:spcBef>
            </a:pPr>
            <a:r>
              <a:rPr lang="en-US" b="1" dirty="0"/>
              <a:t>Menlo System</a:t>
            </a:r>
          </a:p>
        </p:txBody>
      </p:sp>
      <p:sp>
        <p:nvSpPr>
          <p:cNvPr id="622608" name="Line 16"/>
          <p:cNvSpPr>
            <a:spLocks noChangeShapeType="1"/>
          </p:cNvSpPr>
          <p:nvPr/>
        </p:nvSpPr>
        <p:spPr bwMode="auto">
          <a:xfrm>
            <a:off x="1589310" y="1992106"/>
            <a:ext cx="2743200" cy="0"/>
          </a:xfrm>
          <a:prstGeom prst="line">
            <a:avLst/>
          </a:prstGeom>
          <a:noFill/>
          <a:ln w="38100" cmpd="dbl">
            <a:solidFill>
              <a:srgbClr val="0000FF"/>
            </a:solidFill>
            <a:round/>
            <a:headEnd/>
            <a:tailEnd type="triangle" w="med" len="med"/>
          </a:ln>
          <a:effectLst/>
        </p:spPr>
        <p:txBody>
          <a:bodyPr/>
          <a:lstStyle/>
          <a:p>
            <a:endParaRPr lang="en-US"/>
          </a:p>
        </p:txBody>
      </p:sp>
      <p:sp>
        <p:nvSpPr>
          <p:cNvPr id="622609" name="Text Box 17"/>
          <p:cNvSpPr txBox="1">
            <a:spLocks noChangeArrowheads="1"/>
          </p:cNvSpPr>
          <p:nvPr/>
        </p:nvSpPr>
        <p:spPr bwMode="auto">
          <a:xfrm>
            <a:off x="4332510" y="1230106"/>
            <a:ext cx="1992086" cy="1540550"/>
          </a:xfrm>
          <a:prstGeom prst="rect">
            <a:avLst/>
          </a:prstGeom>
          <a:solidFill>
            <a:srgbClr val="99CCFF"/>
          </a:solidFill>
          <a:ln w="9525">
            <a:noFill/>
            <a:miter lim="800000"/>
            <a:headEnd/>
            <a:tailEnd/>
          </a:ln>
          <a:effectLst/>
        </p:spPr>
        <p:txBody>
          <a:bodyPr wrap="square">
            <a:spAutoFit/>
          </a:bodyPr>
          <a:lstStyle/>
          <a:p>
            <a:pPr algn="ctr">
              <a:lnSpc>
                <a:spcPct val="110000"/>
              </a:lnSpc>
              <a:spcBef>
                <a:spcPct val="50000"/>
              </a:spcBef>
            </a:pPr>
            <a:r>
              <a:rPr lang="en-US" sz="2400" b="1" dirty="0" smtClean="0"/>
              <a:t>Delay Generator</a:t>
            </a:r>
            <a:endParaRPr lang="en-US" sz="2400" b="1" dirty="0"/>
          </a:p>
          <a:p>
            <a:pPr algn="ctr">
              <a:lnSpc>
                <a:spcPct val="210000"/>
              </a:lnSpc>
              <a:spcBef>
                <a:spcPct val="50000"/>
              </a:spcBef>
            </a:pPr>
            <a:r>
              <a:rPr lang="en-US" b="1" dirty="0" smtClean="0"/>
              <a:t>SRS 645</a:t>
            </a:r>
            <a:endParaRPr lang="en-US" b="1" dirty="0"/>
          </a:p>
        </p:txBody>
      </p:sp>
      <p:sp>
        <p:nvSpPr>
          <p:cNvPr id="622612" name="Text Box 20"/>
          <p:cNvSpPr txBox="1">
            <a:spLocks noChangeArrowheads="1"/>
          </p:cNvSpPr>
          <p:nvPr/>
        </p:nvSpPr>
        <p:spPr bwMode="auto">
          <a:xfrm>
            <a:off x="1371600" y="3233057"/>
            <a:ext cx="1447800" cy="366713"/>
          </a:xfrm>
          <a:prstGeom prst="rect">
            <a:avLst/>
          </a:prstGeom>
          <a:noFill/>
          <a:ln w="9525">
            <a:noFill/>
            <a:miter lim="800000"/>
            <a:headEnd/>
            <a:tailEnd/>
          </a:ln>
          <a:effectLst/>
        </p:spPr>
        <p:txBody>
          <a:bodyPr>
            <a:spAutoFit/>
          </a:bodyPr>
          <a:lstStyle/>
          <a:p>
            <a:pPr>
              <a:spcBef>
                <a:spcPct val="50000"/>
              </a:spcBef>
            </a:pPr>
            <a:r>
              <a:rPr lang="en-US" dirty="0" smtClean="0"/>
              <a:t>80</a:t>
            </a:r>
            <a:r>
              <a:rPr lang="en-US" dirty="0" smtClean="0"/>
              <a:t> MHz</a:t>
            </a:r>
            <a:endParaRPr lang="en-US" dirty="0"/>
          </a:p>
        </p:txBody>
      </p:sp>
      <p:sp>
        <p:nvSpPr>
          <p:cNvPr id="622613" name="Line 21"/>
          <p:cNvSpPr>
            <a:spLocks noChangeShapeType="1"/>
          </p:cNvSpPr>
          <p:nvPr/>
        </p:nvSpPr>
        <p:spPr bwMode="auto">
          <a:xfrm flipV="1">
            <a:off x="1371600" y="2834640"/>
            <a:ext cx="0" cy="365760"/>
          </a:xfrm>
          <a:prstGeom prst="line">
            <a:avLst/>
          </a:prstGeom>
          <a:noFill/>
          <a:ln w="38100" cmpd="dbl">
            <a:solidFill>
              <a:srgbClr val="0000FF"/>
            </a:solidFill>
            <a:round/>
            <a:headEnd/>
            <a:tailEnd type="triangle" w="med" len="med"/>
          </a:ln>
          <a:effectLst/>
        </p:spPr>
        <p:txBody>
          <a:bodyPr/>
          <a:lstStyle/>
          <a:p>
            <a:endParaRPr lang="en-US"/>
          </a:p>
        </p:txBody>
      </p:sp>
      <p:sp>
        <p:nvSpPr>
          <p:cNvPr id="622618" name="Line 26"/>
          <p:cNvSpPr>
            <a:spLocks noChangeShapeType="1"/>
          </p:cNvSpPr>
          <p:nvPr/>
        </p:nvSpPr>
        <p:spPr bwMode="auto">
          <a:xfrm>
            <a:off x="6313710" y="1458706"/>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19" name="Line 27"/>
          <p:cNvSpPr>
            <a:spLocks noChangeShapeType="1"/>
          </p:cNvSpPr>
          <p:nvPr/>
        </p:nvSpPr>
        <p:spPr bwMode="auto">
          <a:xfrm>
            <a:off x="6313710" y="1839706"/>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20" name="Line 28"/>
          <p:cNvSpPr>
            <a:spLocks noChangeShapeType="1"/>
          </p:cNvSpPr>
          <p:nvPr/>
        </p:nvSpPr>
        <p:spPr bwMode="auto">
          <a:xfrm>
            <a:off x="6313710" y="2220706"/>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21" name="Line 29"/>
          <p:cNvSpPr>
            <a:spLocks noChangeShapeType="1"/>
          </p:cNvSpPr>
          <p:nvPr/>
        </p:nvSpPr>
        <p:spPr bwMode="auto">
          <a:xfrm>
            <a:off x="6313710" y="2601706"/>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25" name="Text Box 33"/>
          <p:cNvSpPr txBox="1">
            <a:spLocks noChangeArrowheads="1"/>
          </p:cNvSpPr>
          <p:nvPr/>
        </p:nvSpPr>
        <p:spPr bwMode="auto">
          <a:xfrm>
            <a:off x="7837710" y="1230106"/>
            <a:ext cx="1143000" cy="1604963"/>
          </a:xfrm>
          <a:prstGeom prst="rect">
            <a:avLst/>
          </a:prstGeom>
          <a:solidFill>
            <a:srgbClr val="FFCC99"/>
          </a:solidFill>
          <a:ln w="9525">
            <a:noFill/>
            <a:miter lim="800000"/>
            <a:headEnd/>
            <a:tailEnd/>
          </a:ln>
          <a:effectLst/>
        </p:spPr>
        <p:txBody>
          <a:bodyPr>
            <a:spAutoFit/>
          </a:bodyPr>
          <a:lstStyle/>
          <a:p>
            <a:pPr algn="l">
              <a:spcBef>
                <a:spcPct val="50000"/>
              </a:spcBef>
            </a:pPr>
            <a:r>
              <a:rPr lang="en-US" b="1" dirty="0" smtClean="0"/>
              <a:t>Pump1</a:t>
            </a:r>
            <a:endParaRPr lang="en-US" sz="800" dirty="0"/>
          </a:p>
          <a:p>
            <a:pPr algn="l">
              <a:spcBef>
                <a:spcPct val="50000"/>
              </a:spcBef>
            </a:pPr>
            <a:r>
              <a:rPr lang="en-US" b="1" dirty="0" smtClean="0"/>
              <a:t>Pump2</a:t>
            </a:r>
            <a:endParaRPr lang="en-US" b="1" dirty="0"/>
          </a:p>
          <a:p>
            <a:pPr algn="l">
              <a:spcBef>
                <a:spcPct val="50000"/>
              </a:spcBef>
            </a:pPr>
            <a:r>
              <a:rPr lang="en-US" b="1" dirty="0" smtClean="0"/>
              <a:t>PC1</a:t>
            </a:r>
            <a:endParaRPr lang="en-US" b="1" dirty="0"/>
          </a:p>
          <a:p>
            <a:pPr algn="l">
              <a:spcBef>
                <a:spcPct val="50000"/>
              </a:spcBef>
            </a:pPr>
            <a:r>
              <a:rPr lang="en-US" b="1" dirty="0" smtClean="0"/>
              <a:t>PC2</a:t>
            </a:r>
            <a:endParaRPr lang="en-US" b="1" dirty="0"/>
          </a:p>
        </p:txBody>
      </p:sp>
      <p:sp>
        <p:nvSpPr>
          <p:cNvPr id="622638" name="Rectangle 46"/>
          <p:cNvSpPr>
            <a:spLocks noChangeArrowheads="1"/>
          </p:cNvSpPr>
          <p:nvPr/>
        </p:nvSpPr>
        <p:spPr bwMode="auto">
          <a:xfrm>
            <a:off x="6248400" y="4064000"/>
            <a:ext cx="381000" cy="381000"/>
          </a:xfrm>
          <a:prstGeom prst="rect">
            <a:avLst/>
          </a:prstGeom>
          <a:solidFill>
            <a:schemeClr val="accent1">
              <a:alpha val="70000"/>
            </a:schemeClr>
          </a:solidFill>
          <a:ln w="9525">
            <a:solidFill>
              <a:schemeClr val="tx1"/>
            </a:solidFill>
            <a:miter lim="800000"/>
            <a:headEnd/>
            <a:tailEnd/>
          </a:ln>
          <a:effectLst/>
        </p:spPr>
        <p:txBody>
          <a:bodyPr wrap="none" anchor="ctr"/>
          <a:lstStyle/>
          <a:p>
            <a:endParaRPr lang="en-US"/>
          </a:p>
        </p:txBody>
      </p:sp>
      <p:sp>
        <p:nvSpPr>
          <p:cNvPr id="622639" name="Line 47"/>
          <p:cNvSpPr>
            <a:spLocks noChangeShapeType="1"/>
          </p:cNvSpPr>
          <p:nvPr/>
        </p:nvSpPr>
        <p:spPr bwMode="auto">
          <a:xfrm flipV="1">
            <a:off x="6248400" y="4064000"/>
            <a:ext cx="381000" cy="381000"/>
          </a:xfrm>
          <a:prstGeom prst="line">
            <a:avLst/>
          </a:prstGeom>
          <a:noFill/>
          <a:ln w="9525">
            <a:solidFill>
              <a:schemeClr val="tx1"/>
            </a:solidFill>
            <a:round/>
            <a:headEnd/>
            <a:tailEnd/>
          </a:ln>
          <a:effectLst/>
        </p:spPr>
        <p:txBody>
          <a:bodyPr/>
          <a:lstStyle/>
          <a:p>
            <a:endParaRPr lang="en-US"/>
          </a:p>
        </p:txBody>
      </p:sp>
      <p:sp>
        <p:nvSpPr>
          <p:cNvPr id="622640" name="Text Box 48"/>
          <p:cNvSpPr txBox="1">
            <a:spLocks noChangeArrowheads="1"/>
          </p:cNvSpPr>
          <p:nvPr/>
        </p:nvSpPr>
        <p:spPr bwMode="auto">
          <a:xfrm>
            <a:off x="6781800" y="4038600"/>
            <a:ext cx="838200" cy="457200"/>
          </a:xfrm>
          <a:prstGeom prst="rect">
            <a:avLst/>
          </a:prstGeom>
          <a:solidFill>
            <a:srgbClr val="99CCFF"/>
          </a:solidFill>
          <a:ln w="9525">
            <a:noFill/>
            <a:miter lim="800000"/>
            <a:headEnd/>
            <a:tailEnd/>
          </a:ln>
          <a:effectLst/>
        </p:spPr>
        <p:txBody>
          <a:bodyPr>
            <a:spAutoFit/>
          </a:bodyPr>
          <a:lstStyle/>
          <a:p>
            <a:pPr algn="ctr">
              <a:spcBef>
                <a:spcPct val="50000"/>
              </a:spcBef>
            </a:pPr>
            <a:r>
              <a:rPr lang="en-US" sz="2400" b="1" dirty="0"/>
              <a:t>PC2</a:t>
            </a:r>
          </a:p>
        </p:txBody>
      </p:sp>
      <p:sp>
        <p:nvSpPr>
          <p:cNvPr id="622641" name="Rectangle 49"/>
          <p:cNvSpPr>
            <a:spLocks noChangeArrowheads="1"/>
          </p:cNvSpPr>
          <p:nvPr/>
        </p:nvSpPr>
        <p:spPr bwMode="auto">
          <a:xfrm>
            <a:off x="7772400" y="4067175"/>
            <a:ext cx="381000" cy="3810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a:p>
        </p:txBody>
      </p:sp>
      <p:sp>
        <p:nvSpPr>
          <p:cNvPr id="622642" name="Line 50"/>
          <p:cNvSpPr>
            <a:spLocks noChangeShapeType="1"/>
          </p:cNvSpPr>
          <p:nvPr/>
        </p:nvSpPr>
        <p:spPr bwMode="auto">
          <a:xfrm>
            <a:off x="7772400" y="4067175"/>
            <a:ext cx="381000" cy="381000"/>
          </a:xfrm>
          <a:prstGeom prst="line">
            <a:avLst/>
          </a:prstGeom>
          <a:noFill/>
          <a:ln w="9525">
            <a:solidFill>
              <a:schemeClr val="tx1"/>
            </a:solidFill>
            <a:round/>
            <a:headEnd/>
            <a:tailEnd/>
          </a:ln>
          <a:effectLst/>
        </p:spPr>
        <p:txBody>
          <a:bodyPr/>
          <a:lstStyle/>
          <a:p>
            <a:endParaRPr lang="en-US"/>
          </a:p>
        </p:txBody>
      </p:sp>
      <p:sp>
        <p:nvSpPr>
          <p:cNvPr id="622643" name="Line 51"/>
          <p:cNvSpPr>
            <a:spLocks noChangeShapeType="1"/>
          </p:cNvSpPr>
          <p:nvPr/>
        </p:nvSpPr>
        <p:spPr bwMode="auto">
          <a:xfrm>
            <a:off x="5181600" y="4267200"/>
            <a:ext cx="609600" cy="0"/>
          </a:xfrm>
          <a:prstGeom prst="line">
            <a:avLst/>
          </a:prstGeom>
          <a:noFill/>
          <a:ln w="9525">
            <a:solidFill>
              <a:srgbClr val="FF0000"/>
            </a:solidFill>
            <a:prstDash val="dash"/>
            <a:round/>
            <a:headEnd/>
            <a:tailEnd/>
          </a:ln>
          <a:effectLst/>
        </p:spPr>
        <p:txBody>
          <a:bodyPr/>
          <a:lstStyle/>
          <a:p>
            <a:endParaRPr lang="en-US"/>
          </a:p>
        </p:txBody>
      </p:sp>
      <p:sp>
        <p:nvSpPr>
          <p:cNvPr id="622644" name="Rectangle 52"/>
          <p:cNvSpPr>
            <a:spLocks noChangeArrowheads="1"/>
          </p:cNvSpPr>
          <p:nvPr/>
        </p:nvSpPr>
        <p:spPr bwMode="auto">
          <a:xfrm>
            <a:off x="4195979" y="4064000"/>
            <a:ext cx="381000" cy="381000"/>
          </a:xfrm>
          <a:prstGeom prst="rect">
            <a:avLst/>
          </a:prstGeom>
          <a:solidFill>
            <a:schemeClr val="accent1">
              <a:alpha val="60001"/>
            </a:schemeClr>
          </a:solidFill>
          <a:ln w="9525">
            <a:solidFill>
              <a:schemeClr val="tx1"/>
            </a:solidFill>
            <a:miter lim="800000"/>
            <a:headEnd/>
            <a:tailEnd/>
          </a:ln>
          <a:effectLst/>
        </p:spPr>
        <p:txBody>
          <a:bodyPr wrap="none" anchor="ctr"/>
          <a:lstStyle/>
          <a:p>
            <a:endParaRPr lang="en-US"/>
          </a:p>
        </p:txBody>
      </p:sp>
      <p:sp>
        <p:nvSpPr>
          <p:cNvPr id="622645" name="Line 53"/>
          <p:cNvSpPr>
            <a:spLocks noChangeShapeType="1"/>
          </p:cNvSpPr>
          <p:nvPr/>
        </p:nvSpPr>
        <p:spPr bwMode="auto">
          <a:xfrm>
            <a:off x="4195979" y="4064000"/>
            <a:ext cx="381000" cy="381000"/>
          </a:xfrm>
          <a:prstGeom prst="line">
            <a:avLst/>
          </a:prstGeom>
          <a:noFill/>
          <a:ln w="9525">
            <a:solidFill>
              <a:schemeClr val="tx1"/>
            </a:solidFill>
            <a:round/>
            <a:headEnd/>
            <a:tailEnd/>
          </a:ln>
          <a:effectLst/>
        </p:spPr>
        <p:txBody>
          <a:bodyPr/>
          <a:lstStyle/>
          <a:p>
            <a:endParaRPr lang="en-US"/>
          </a:p>
        </p:txBody>
      </p:sp>
      <p:sp>
        <p:nvSpPr>
          <p:cNvPr id="622646" name="Text Box 54"/>
          <p:cNvSpPr txBox="1">
            <a:spLocks noChangeArrowheads="1"/>
          </p:cNvSpPr>
          <p:nvPr/>
        </p:nvSpPr>
        <p:spPr bwMode="auto">
          <a:xfrm>
            <a:off x="4027704" y="4800600"/>
            <a:ext cx="762000" cy="366713"/>
          </a:xfrm>
          <a:prstGeom prst="rect">
            <a:avLst/>
          </a:prstGeom>
          <a:solidFill>
            <a:srgbClr val="FFCC99"/>
          </a:solidFill>
          <a:ln w="9525">
            <a:noFill/>
            <a:miter lim="800000"/>
            <a:headEnd/>
            <a:tailEnd/>
          </a:ln>
          <a:effectLst/>
        </p:spPr>
        <p:txBody>
          <a:bodyPr>
            <a:spAutoFit/>
          </a:bodyPr>
          <a:lstStyle/>
          <a:p>
            <a:pPr algn="ctr">
              <a:spcBef>
                <a:spcPct val="50000"/>
              </a:spcBef>
            </a:pPr>
            <a:r>
              <a:rPr lang="en-US" b="1" dirty="0"/>
              <a:t>PD2</a:t>
            </a:r>
          </a:p>
        </p:txBody>
      </p:sp>
      <p:sp>
        <p:nvSpPr>
          <p:cNvPr id="622647" name="Line 55"/>
          <p:cNvSpPr>
            <a:spLocks noChangeShapeType="1"/>
          </p:cNvSpPr>
          <p:nvPr/>
        </p:nvSpPr>
        <p:spPr bwMode="auto">
          <a:xfrm>
            <a:off x="4408704" y="4267200"/>
            <a:ext cx="0" cy="533400"/>
          </a:xfrm>
          <a:prstGeom prst="line">
            <a:avLst/>
          </a:prstGeom>
          <a:noFill/>
          <a:ln w="9525">
            <a:solidFill>
              <a:srgbClr val="FF0000"/>
            </a:solidFill>
            <a:round/>
            <a:headEnd/>
            <a:tailEnd type="triangle" w="med" len="med"/>
          </a:ln>
          <a:effectLst/>
        </p:spPr>
        <p:txBody>
          <a:bodyPr/>
          <a:lstStyle/>
          <a:p>
            <a:endParaRPr lang="en-US"/>
          </a:p>
        </p:txBody>
      </p:sp>
      <p:sp>
        <p:nvSpPr>
          <p:cNvPr id="622649" name="Text Box 57"/>
          <p:cNvSpPr txBox="1">
            <a:spLocks noChangeArrowheads="1"/>
          </p:cNvSpPr>
          <p:nvPr/>
        </p:nvSpPr>
        <p:spPr bwMode="auto">
          <a:xfrm>
            <a:off x="5410200" y="4800600"/>
            <a:ext cx="762000" cy="366713"/>
          </a:xfrm>
          <a:prstGeom prst="rect">
            <a:avLst/>
          </a:prstGeom>
          <a:solidFill>
            <a:srgbClr val="FFCC99"/>
          </a:solidFill>
          <a:ln w="9525">
            <a:noFill/>
            <a:miter lim="800000"/>
            <a:headEnd/>
            <a:tailEnd/>
          </a:ln>
          <a:effectLst/>
        </p:spPr>
        <p:txBody>
          <a:bodyPr>
            <a:spAutoFit/>
          </a:bodyPr>
          <a:lstStyle/>
          <a:p>
            <a:pPr algn="ctr">
              <a:spcBef>
                <a:spcPct val="50000"/>
              </a:spcBef>
            </a:pPr>
            <a:r>
              <a:rPr lang="en-US" b="1" dirty="0"/>
              <a:t>PD3</a:t>
            </a:r>
          </a:p>
        </p:txBody>
      </p:sp>
      <p:sp>
        <p:nvSpPr>
          <p:cNvPr id="622651" name="Text Box 59"/>
          <p:cNvSpPr txBox="1">
            <a:spLocks noChangeArrowheads="1"/>
          </p:cNvSpPr>
          <p:nvPr/>
        </p:nvSpPr>
        <p:spPr bwMode="auto">
          <a:xfrm>
            <a:off x="8077200" y="4800600"/>
            <a:ext cx="762000" cy="366713"/>
          </a:xfrm>
          <a:prstGeom prst="rect">
            <a:avLst/>
          </a:prstGeom>
          <a:solidFill>
            <a:srgbClr val="FFCC99"/>
          </a:solidFill>
          <a:ln w="9525">
            <a:noFill/>
            <a:miter lim="800000"/>
            <a:headEnd/>
            <a:tailEnd/>
          </a:ln>
          <a:effectLst/>
        </p:spPr>
        <p:txBody>
          <a:bodyPr>
            <a:spAutoFit/>
          </a:bodyPr>
          <a:lstStyle/>
          <a:p>
            <a:pPr algn="ctr">
              <a:spcBef>
                <a:spcPct val="50000"/>
              </a:spcBef>
            </a:pPr>
            <a:r>
              <a:rPr lang="en-US" b="1" dirty="0"/>
              <a:t>PD4</a:t>
            </a:r>
          </a:p>
        </p:txBody>
      </p:sp>
      <p:sp>
        <p:nvSpPr>
          <p:cNvPr id="622653" name="Line 61"/>
          <p:cNvSpPr>
            <a:spLocks noChangeShapeType="1"/>
          </p:cNvSpPr>
          <p:nvPr/>
        </p:nvSpPr>
        <p:spPr bwMode="auto">
          <a:xfrm>
            <a:off x="8458200" y="4267200"/>
            <a:ext cx="0" cy="533400"/>
          </a:xfrm>
          <a:prstGeom prst="line">
            <a:avLst/>
          </a:prstGeom>
          <a:noFill/>
          <a:ln w="9525">
            <a:solidFill>
              <a:srgbClr val="FF0000"/>
            </a:solidFill>
            <a:round/>
            <a:headEnd/>
            <a:tailEnd type="triangle" w="med" len="med"/>
          </a:ln>
          <a:effectLst/>
        </p:spPr>
        <p:txBody>
          <a:bodyPr/>
          <a:lstStyle/>
          <a:p>
            <a:endParaRPr lang="en-US"/>
          </a:p>
        </p:txBody>
      </p:sp>
      <p:sp>
        <p:nvSpPr>
          <p:cNvPr id="622654" name="Line 62"/>
          <p:cNvSpPr>
            <a:spLocks noChangeShapeType="1"/>
          </p:cNvSpPr>
          <p:nvPr/>
        </p:nvSpPr>
        <p:spPr bwMode="auto">
          <a:xfrm>
            <a:off x="5715000" y="4267200"/>
            <a:ext cx="0" cy="533400"/>
          </a:xfrm>
          <a:prstGeom prst="line">
            <a:avLst/>
          </a:prstGeom>
          <a:noFill/>
          <a:ln w="9525">
            <a:solidFill>
              <a:srgbClr val="FF0000"/>
            </a:solidFill>
            <a:round/>
            <a:headEnd/>
            <a:tailEnd type="triangle" w="med" len="med"/>
          </a:ln>
          <a:effectLst/>
        </p:spPr>
        <p:txBody>
          <a:bodyPr/>
          <a:lstStyle/>
          <a:p>
            <a:endParaRPr lang="en-US"/>
          </a:p>
        </p:txBody>
      </p:sp>
      <p:sp>
        <p:nvSpPr>
          <p:cNvPr id="622658" name="Text Box 66"/>
          <p:cNvSpPr txBox="1">
            <a:spLocks noChangeArrowheads="1"/>
          </p:cNvSpPr>
          <p:nvPr/>
        </p:nvSpPr>
        <p:spPr bwMode="auto">
          <a:xfrm>
            <a:off x="6019800" y="5998034"/>
            <a:ext cx="2209800" cy="461665"/>
          </a:xfrm>
          <a:prstGeom prst="rect">
            <a:avLst/>
          </a:prstGeom>
          <a:solidFill>
            <a:srgbClr val="99CCFF"/>
          </a:solidFill>
          <a:ln w="9525">
            <a:noFill/>
            <a:miter lim="800000"/>
            <a:headEnd/>
            <a:tailEnd/>
          </a:ln>
          <a:effectLst/>
        </p:spPr>
        <p:txBody>
          <a:bodyPr>
            <a:spAutoFit/>
          </a:bodyPr>
          <a:lstStyle/>
          <a:p>
            <a:pPr algn="ctr">
              <a:spcBef>
                <a:spcPct val="50000"/>
              </a:spcBef>
            </a:pPr>
            <a:r>
              <a:rPr lang="en-US" sz="2400" b="1" dirty="0" smtClean="0"/>
              <a:t>Oscilloscope</a:t>
            </a:r>
            <a:endParaRPr lang="en-US" sz="2400" b="1" dirty="0"/>
          </a:p>
        </p:txBody>
      </p:sp>
      <p:sp>
        <p:nvSpPr>
          <p:cNvPr id="622659" name="Line 67"/>
          <p:cNvSpPr>
            <a:spLocks noChangeShapeType="1"/>
          </p:cNvSpPr>
          <p:nvPr/>
        </p:nvSpPr>
        <p:spPr bwMode="auto">
          <a:xfrm>
            <a:off x="5257800" y="4953000"/>
            <a:ext cx="0" cy="1295400"/>
          </a:xfrm>
          <a:prstGeom prst="line">
            <a:avLst/>
          </a:prstGeom>
          <a:noFill/>
          <a:ln w="38100" cmpd="dbl">
            <a:solidFill>
              <a:srgbClr val="0000FF"/>
            </a:solidFill>
            <a:round/>
            <a:headEnd/>
            <a:tailEnd/>
          </a:ln>
          <a:effectLst/>
        </p:spPr>
        <p:txBody>
          <a:bodyPr/>
          <a:lstStyle/>
          <a:p>
            <a:endParaRPr lang="en-US"/>
          </a:p>
        </p:txBody>
      </p:sp>
      <p:sp>
        <p:nvSpPr>
          <p:cNvPr id="622660" name="Line 68"/>
          <p:cNvSpPr>
            <a:spLocks noChangeShapeType="1"/>
          </p:cNvSpPr>
          <p:nvPr/>
        </p:nvSpPr>
        <p:spPr bwMode="auto">
          <a:xfrm>
            <a:off x="5257800" y="6248400"/>
            <a:ext cx="762000" cy="0"/>
          </a:xfrm>
          <a:prstGeom prst="line">
            <a:avLst/>
          </a:prstGeom>
          <a:noFill/>
          <a:ln w="38100" cmpd="dbl">
            <a:solidFill>
              <a:srgbClr val="0000FF"/>
            </a:solidFill>
            <a:round/>
            <a:headEnd/>
            <a:tailEnd type="triangle" w="med" len="med"/>
          </a:ln>
          <a:effectLst/>
        </p:spPr>
        <p:txBody>
          <a:bodyPr/>
          <a:lstStyle/>
          <a:p>
            <a:endParaRPr lang="en-US"/>
          </a:p>
        </p:txBody>
      </p:sp>
      <p:sp>
        <p:nvSpPr>
          <p:cNvPr id="622661" name="Line 69"/>
          <p:cNvSpPr>
            <a:spLocks noChangeShapeType="1"/>
          </p:cNvSpPr>
          <p:nvPr/>
        </p:nvSpPr>
        <p:spPr bwMode="auto">
          <a:xfrm>
            <a:off x="4789704" y="4953000"/>
            <a:ext cx="457200" cy="0"/>
          </a:xfrm>
          <a:prstGeom prst="line">
            <a:avLst/>
          </a:prstGeom>
          <a:noFill/>
          <a:ln w="38100" cmpd="dbl">
            <a:solidFill>
              <a:srgbClr val="0000FF"/>
            </a:solidFill>
            <a:round/>
            <a:headEnd/>
            <a:tailEnd/>
          </a:ln>
          <a:effectLst/>
        </p:spPr>
        <p:txBody>
          <a:bodyPr/>
          <a:lstStyle/>
          <a:p>
            <a:endParaRPr lang="en-US"/>
          </a:p>
        </p:txBody>
      </p:sp>
      <p:sp>
        <p:nvSpPr>
          <p:cNvPr id="622662" name="Line 70"/>
          <p:cNvSpPr>
            <a:spLocks noChangeShapeType="1"/>
          </p:cNvSpPr>
          <p:nvPr/>
        </p:nvSpPr>
        <p:spPr bwMode="auto">
          <a:xfrm>
            <a:off x="8839200" y="4953000"/>
            <a:ext cx="152400" cy="0"/>
          </a:xfrm>
          <a:prstGeom prst="line">
            <a:avLst/>
          </a:prstGeom>
          <a:noFill/>
          <a:ln w="38100" cmpd="dbl">
            <a:solidFill>
              <a:srgbClr val="0000FF"/>
            </a:solidFill>
            <a:round/>
            <a:headEnd/>
            <a:tailEnd/>
          </a:ln>
          <a:effectLst/>
        </p:spPr>
        <p:txBody>
          <a:bodyPr/>
          <a:lstStyle/>
          <a:p>
            <a:endParaRPr lang="en-US"/>
          </a:p>
        </p:txBody>
      </p:sp>
      <p:sp>
        <p:nvSpPr>
          <p:cNvPr id="622663" name="Line 71"/>
          <p:cNvSpPr>
            <a:spLocks noChangeShapeType="1"/>
          </p:cNvSpPr>
          <p:nvPr/>
        </p:nvSpPr>
        <p:spPr bwMode="auto">
          <a:xfrm flipH="1">
            <a:off x="8991600" y="4953000"/>
            <a:ext cx="0" cy="1295400"/>
          </a:xfrm>
          <a:prstGeom prst="line">
            <a:avLst/>
          </a:prstGeom>
          <a:noFill/>
          <a:ln w="38100" cmpd="dbl">
            <a:solidFill>
              <a:srgbClr val="0000FF"/>
            </a:solidFill>
            <a:round/>
            <a:headEnd/>
            <a:tailEnd/>
          </a:ln>
          <a:effectLst/>
        </p:spPr>
        <p:txBody>
          <a:bodyPr/>
          <a:lstStyle/>
          <a:p>
            <a:endParaRPr lang="en-US"/>
          </a:p>
        </p:txBody>
      </p:sp>
      <p:sp>
        <p:nvSpPr>
          <p:cNvPr id="622664" name="Line 72"/>
          <p:cNvSpPr>
            <a:spLocks noChangeShapeType="1"/>
          </p:cNvSpPr>
          <p:nvPr/>
        </p:nvSpPr>
        <p:spPr bwMode="auto">
          <a:xfrm flipH="1">
            <a:off x="8229600" y="6248400"/>
            <a:ext cx="762000" cy="0"/>
          </a:xfrm>
          <a:prstGeom prst="line">
            <a:avLst/>
          </a:prstGeom>
          <a:noFill/>
          <a:ln w="38100" cmpd="dbl">
            <a:solidFill>
              <a:srgbClr val="0000FF"/>
            </a:solidFill>
            <a:round/>
            <a:headEnd/>
            <a:tailEnd type="triangle" w="med" len="med"/>
          </a:ln>
          <a:effectLst/>
        </p:spPr>
        <p:txBody>
          <a:bodyPr/>
          <a:lstStyle/>
          <a:p>
            <a:endParaRPr lang="en-US"/>
          </a:p>
        </p:txBody>
      </p:sp>
      <p:sp>
        <p:nvSpPr>
          <p:cNvPr id="75" name="Text Box 20"/>
          <p:cNvSpPr txBox="1">
            <a:spLocks noChangeArrowheads="1"/>
          </p:cNvSpPr>
          <p:nvPr/>
        </p:nvSpPr>
        <p:spPr bwMode="auto">
          <a:xfrm>
            <a:off x="6683824" y="1850573"/>
            <a:ext cx="707576" cy="366713"/>
          </a:xfrm>
          <a:prstGeom prst="rect">
            <a:avLst/>
          </a:prstGeom>
          <a:noFill/>
          <a:ln w="9525">
            <a:noFill/>
            <a:miter lim="800000"/>
            <a:headEnd/>
            <a:tailEnd/>
          </a:ln>
          <a:effectLst/>
        </p:spPr>
        <p:txBody>
          <a:bodyPr wrap="square">
            <a:spAutoFit/>
          </a:bodyPr>
          <a:lstStyle/>
          <a:p>
            <a:pPr>
              <a:spcBef>
                <a:spcPct val="50000"/>
              </a:spcBef>
            </a:pPr>
            <a:r>
              <a:rPr lang="en-US" dirty="0" smtClean="0"/>
              <a:t>2</a:t>
            </a:r>
            <a:r>
              <a:rPr lang="en-US" dirty="0" smtClean="0"/>
              <a:t> </a:t>
            </a:r>
            <a:r>
              <a:rPr lang="en-US" dirty="0" smtClean="0"/>
              <a:t>k</a:t>
            </a:r>
            <a:r>
              <a:rPr lang="en-US" dirty="0" smtClean="0"/>
              <a:t>Hz</a:t>
            </a:r>
            <a:endParaRPr lang="en-US" dirty="0"/>
          </a:p>
        </p:txBody>
      </p:sp>
      <p:sp>
        <p:nvSpPr>
          <p:cNvPr id="76" name="Text Box 2"/>
          <p:cNvSpPr txBox="1">
            <a:spLocks noChangeArrowheads="1"/>
          </p:cNvSpPr>
          <p:nvPr/>
        </p:nvSpPr>
        <p:spPr bwMode="auto">
          <a:xfrm>
            <a:off x="974725" y="298005"/>
            <a:ext cx="7200900" cy="584775"/>
          </a:xfrm>
          <a:prstGeom prst="rect">
            <a:avLst/>
          </a:prstGeom>
          <a:noFill/>
          <a:ln w="19050">
            <a:noFill/>
            <a:miter lim="800000"/>
            <a:headEnd/>
            <a:tailEnd/>
          </a:ln>
        </p:spPr>
        <p:txBody>
          <a:bodyPr>
            <a:spAutoFit/>
          </a:bodyPr>
          <a:lstStyle/>
          <a:p>
            <a:pPr algn="ctr"/>
            <a:r>
              <a:rPr lang="en-US" sz="3200" dirty="0" smtClean="0"/>
              <a:t>KLS </a:t>
            </a:r>
            <a:r>
              <a:rPr lang="en-US" sz="3200" dirty="0" smtClean="0"/>
              <a:t>system timing</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083" y="1850572"/>
            <a:ext cx="7467600" cy="3785652"/>
          </a:xfrm>
          <a:prstGeom prst="rect">
            <a:avLst/>
          </a:prstGeom>
          <a:noFill/>
        </p:spPr>
        <p:txBody>
          <a:bodyPr wrap="square" rtlCol="0">
            <a:spAutoFit/>
          </a:bodyPr>
          <a:lstStyle/>
          <a:p>
            <a:r>
              <a:rPr lang="en-US" sz="2400" dirty="0" smtClean="0"/>
              <a:t>Oscillator: </a:t>
            </a:r>
            <a:r>
              <a:rPr lang="en-US" dirty="0" smtClean="0"/>
              <a:t>pump laser, crystal chiller, </a:t>
            </a:r>
            <a:r>
              <a:rPr lang="en-US" dirty="0" smtClean="0"/>
              <a:t>photo </a:t>
            </a:r>
            <a:r>
              <a:rPr lang="en-US" dirty="0" smtClean="0"/>
              <a:t>diode, Menlo timing controller</a:t>
            </a:r>
          </a:p>
          <a:p>
            <a:endParaRPr lang="en-US" dirty="0" smtClean="0"/>
          </a:p>
          <a:p>
            <a:r>
              <a:rPr lang="en-US" sz="2400" dirty="0" smtClean="0"/>
              <a:t>Amplifier: </a:t>
            </a:r>
            <a:r>
              <a:rPr lang="en-US" dirty="0" smtClean="0"/>
              <a:t>crystal </a:t>
            </a:r>
            <a:r>
              <a:rPr lang="en-US" dirty="0" smtClean="0"/>
              <a:t>chamber and vacuum pump, liquid nitrogen </a:t>
            </a:r>
            <a:r>
              <a:rPr lang="en-US" dirty="0" smtClean="0"/>
              <a:t>controller, Dewar, </a:t>
            </a:r>
            <a:r>
              <a:rPr lang="en-US" dirty="0" smtClean="0"/>
              <a:t>delay generator</a:t>
            </a:r>
            <a:r>
              <a:rPr lang="en-US" dirty="0" smtClean="0"/>
              <a:t>, </a:t>
            </a:r>
            <a:r>
              <a:rPr lang="en-US" dirty="0" err="1" smtClean="0"/>
              <a:t>pockels</a:t>
            </a:r>
            <a:r>
              <a:rPr lang="en-US" dirty="0" smtClean="0"/>
              <a:t> cells, </a:t>
            </a:r>
            <a:r>
              <a:rPr lang="en-US" dirty="0" err="1" smtClean="0"/>
              <a:t>pockels</a:t>
            </a:r>
            <a:r>
              <a:rPr lang="en-US" dirty="0" smtClean="0"/>
              <a:t> </a:t>
            </a:r>
            <a:r>
              <a:rPr lang="en-US" dirty="0" smtClean="0"/>
              <a:t>cell power supplies, pump lasers, </a:t>
            </a:r>
            <a:r>
              <a:rPr lang="en-US" dirty="0" smtClean="0"/>
              <a:t>pump </a:t>
            </a:r>
            <a:r>
              <a:rPr lang="en-US" dirty="0" smtClean="0"/>
              <a:t>laser power supplies, </a:t>
            </a:r>
            <a:r>
              <a:rPr lang="en-US" dirty="0" smtClean="0">
                <a:solidFill>
                  <a:srgbClr val="FF0000"/>
                </a:solidFill>
              </a:rPr>
              <a:t>pump laser control computers</a:t>
            </a:r>
            <a:r>
              <a:rPr lang="en-US" dirty="0" smtClean="0"/>
              <a:t>, pump laser chillers, photo diodes, </a:t>
            </a:r>
            <a:r>
              <a:rPr lang="en-US" dirty="0" smtClean="0">
                <a:solidFill>
                  <a:srgbClr val="FF0000"/>
                </a:solidFill>
              </a:rPr>
              <a:t>oscilloscope</a:t>
            </a:r>
            <a:r>
              <a:rPr lang="en-US" dirty="0" smtClean="0"/>
              <a:t>, power meter, </a:t>
            </a:r>
            <a:r>
              <a:rPr lang="en-US" dirty="0" smtClean="0">
                <a:solidFill>
                  <a:srgbClr val="FF0000"/>
                </a:solidFill>
              </a:rPr>
              <a:t>power monitor</a:t>
            </a:r>
            <a:r>
              <a:rPr lang="en-US" dirty="0" smtClean="0"/>
              <a:t>, power </a:t>
            </a:r>
            <a:r>
              <a:rPr lang="en-US" dirty="0" smtClean="0"/>
              <a:t>locking PID (proportional–integral–derivative</a:t>
            </a:r>
            <a:r>
              <a:rPr lang="en-US" dirty="0" smtClean="0"/>
              <a:t>) controller, spectrometer, </a:t>
            </a:r>
            <a:r>
              <a:rPr lang="en-US" dirty="0" smtClean="0">
                <a:solidFill>
                  <a:srgbClr val="FF0000"/>
                </a:solidFill>
              </a:rPr>
              <a:t>spectrometer computer</a:t>
            </a:r>
          </a:p>
          <a:p>
            <a:endParaRPr lang="en-US" dirty="0" smtClean="0"/>
          </a:p>
          <a:p>
            <a:r>
              <a:rPr lang="en-US" sz="2400" dirty="0" smtClean="0"/>
              <a:t>FROG: </a:t>
            </a:r>
            <a:r>
              <a:rPr lang="en-US" dirty="0" smtClean="0"/>
              <a:t>spectrometer, spectrometer computer, CCD camera, FROG computer</a:t>
            </a:r>
          </a:p>
          <a:p>
            <a:endParaRPr lang="en-US" dirty="0" smtClean="0"/>
          </a:p>
          <a:p>
            <a:r>
              <a:rPr lang="en-US" sz="2400" dirty="0" smtClean="0"/>
              <a:t>Other: </a:t>
            </a:r>
            <a:r>
              <a:rPr lang="en-US" dirty="0" smtClean="0"/>
              <a:t>power meters, mobile spectrometer, IR viewer, IR cards</a:t>
            </a:r>
            <a:endParaRPr lang="en-US" dirty="0"/>
          </a:p>
        </p:txBody>
      </p:sp>
      <p:sp>
        <p:nvSpPr>
          <p:cNvPr id="3" name="Text Box 2"/>
          <p:cNvSpPr txBox="1">
            <a:spLocks noChangeArrowheads="1"/>
          </p:cNvSpPr>
          <p:nvPr/>
        </p:nvSpPr>
        <p:spPr bwMode="auto">
          <a:xfrm>
            <a:off x="974725" y="428637"/>
            <a:ext cx="7200900" cy="584775"/>
          </a:xfrm>
          <a:prstGeom prst="rect">
            <a:avLst/>
          </a:prstGeom>
          <a:noFill/>
          <a:ln w="19050">
            <a:noFill/>
            <a:miter lim="800000"/>
            <a:headEnd/>
            <a:tailEnd/>
          </a:ln>
        </p:spPr>
        <p:txBody>
          <a:bodyPr>
            <a:spAutoFit/>
          </a:bodyPr>
          <a:lstStyle/>
          <a:p>
            <a:pPr algn="ctr"/>
            <a:r>
              <a:rPr lang="en-US" sz="3200" dirty="0" smtClean="0"/>
              <a:t>KLS </a:t>
            </a:r>
            <a:r>
              <a:rPr lang="en-US" sz="3200" dirty="0" smtClean="0"/>
              <a:t>subsystems and devices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eparationsnow.com/FCKeditor/UserFiles/Image/specNOW_advertorials/0510_uv_shimadzu/Image_3.jpg"/>
          <p:cNvPicPr>
            <a:picLocks noChangeAspect="1" noChangeArrowheads="1"/>
          </p:cNvPicPr>
          <p:nvPr/>
        </p:nvPicPr>
        <p:blipFill>
          <a:blip r:embed="rId2"/>
          <a:srcRect/>
          <a:stretch>
            <a:fillRect/>
          </a:stretch>
        </p:blipFill>
        <p:spPr bwMode="auto">
          <a:xfrm>
            <a:off x="4400996" y="3942673"/>
            <a:ext cx="4286250" cy="2819401"/>
          </a:xfrm>
          <a:prstGeom prst="rect">
            <a:avLst/>
          </a:prstGeom>
          <a:noFill/>
        </p:spPr>
      </p:pic>
      <p:sp>
        <p:nvSpPr>
          <p:cNvPr id="2" name="TextBox 1"/>
          <p:cNvSpPr txBox="1"/>
          <p:nvPr/>
        </p:nvSpPr>
        <p:spPr>
          <a:xfrm>
            <a:off x="979715" y="1426026"/>
            <a:ext cx="7195457" cy="3170099"/>
          </a:xfrm>
          <a:prstGeom prst="rect">
            <a:avLst/>
          </a:prstGeom>
          <a:noFill/>
        </p:spPr>
        <p:txBody>
          <a:bodyPr wrap="square" rtlCol="0">
            <a:spAutoFit/>
          </a:bodyPr>
          <a:lstStyle/>
          <a:p>
            <a:r>
              <a:rPr lang="en-US" sz="2000" dirty="0" smtClean="0">
                <a:solidFill>
                  <a:srgbClr val="FF0000"/>
                </a:solidFill>
              </a:rPr>
              <a:t>Coated Mirrors</a:t>
            </a:r>
            <a:r>
              <a:rPr lang="en-US" sz="2000" dirty="0" smtClean="0"/>
              <a:t> (metal or dielectric): reflectivity, phase, bandwidth, damage threshold</a:t>
            </a:r>
          </a:p>
          <a:p>
            <a:r>
              <a:rPr lang="en-US" sz="2000" dirty="0" err="1" smtClean="0">
                <a:solidFill>
                  <a:srgbClr val="FF0000"/>
                </a:solidFill>
              </a:rPr>
              <a:t>Beamsplitters</a:t>
            </a:r>
            <a:r>
              <a:rPr lang="en-US" sz="2000" dirty="0" smtClean="0"/>
              <a:t>: dielectric coating, reflectivity and transmission, </a:t>
            </a:r>
            <a:r>
              <a:rPr lang="en-US" sz="2000" dirty="0" smtClean="0"/>
              <a:t>phase, bandwidth, damage </a:t>
            </a:r>
            <a:r>
              <a:rPr lang="en-US" sz="2000" dirty="0" smtClean="0"/>
              <a:t>threshold</a:t>
            </a:r>
          </a:p>
          <a:p>
            <a:r>
              <a:rPr lang="en-US" sz="2000" dirty="0" smtClean="0">
                <a:solidFill>
                  <a:srgbClr val="FF0000"/>
                </a:solidFill>
              </a:rPr>
              <a:t>Lens and windows</a:t>
            </a:r>
            <a:r>
              <a:rPr lang="en-US" sz="2000" dirty="0" smtClean="0"/>
              <a:t>: </a:t>
            </a:r>
            <a:r>
              <a:rPr lang="en-US" sz="2000" dirty="0" smtClean="0"/>
              <a:t>coating, material, thickness</a:t>
            </a:r>
          </a:p>
          <a:p>
            <a:r>
              <a:rPr lang="en-US" sz="2000" dirty="0" smtClean="0">
                <a:solidFill>
                  <a:srgbClr val="FF0000"/>
                </a:solidFill>
              </a:rPr>
              <a:t>Wave plates</a:t>
            </a:r>
            <a:r>
              <a:rPr lang="en-US" sz="2000" dirty="0" smtClean="0"/>
              <a:t>: </a:t>
            </a:r>
            <a:r>
              <a:rPr lang="en-US" sz="2000" dirty="0" smtClean="0"/>
              <a:t>coating, material, </a:t>
            </a:r>
            <a:r>
              <a:rPr lang="en-US" sz="2000" dirty="0" smtClean="0"/>
              <a:t>thickness</a:t>
            </a:r>
          </a:p>
          <a:p>
            <a:r>
              <a:rPr lang="en-US" sz="2000" dirty="0" smtClean="0">
                <a:solidFill>
                  <a:srgbClr val="FF0000"/>
                </a:solidFill>
              </a:rPr>
              <a:t>Polarizer</a:t>
            </a:r>
          </a:p>
          <a:p>
            <a:r>
              <a:rPr lang="en-US" sz="2000" dirty="0" smtClean="0">
                <a:solidFill>
                  <a:srgbClr val="FF0000"/>
                </a:solidFill>
              </a:rPr>
              <a:t>Chirped mirror and compensation </a:t>
            </a:r>
            <a:r>
              <a:rPr lang="en-US" sz="2000" dirty="0" smtClean="0">
                <a:solidFill>
                  <a:srgbClr val="FF0000"/>
                </a:solidFill>
              </a:rPr>
              <a:t>plates</a:t>
            </a:r>
            <a:endParaRPr lang="en-US" sz="2000" dirty="0" smtClean="0">
              <a:solidFill>
                <a:srgbClr val="FF0000"/>
              </a:solidFill>
            </a:endParaRPr>
          </a:p>
          <a:p>
            <a:r>
              <a:rPr lang="en-US" sz="2000" dirty="0" smtClean="0">
                <a:solidFill>
                  <a:srgbClr val="FF0000"/>
                </a:solidFill>
              </a:rPr>
              <a:t>Gratings </a:t>
            </a:r>
            <a:r>
              <a:rPr lang="en-US" sz="2000" dirty="0" smtClean="0">
                <a:solidFill>
                  <a:srgbClr val="FF0000"/>
                </a:solidFill>
              </a:rPr>
              <a:t>and </a:t>
            </a:r>
            <a:r>
              <a:rPr lang="en-US" sz="2000" dirty="0" smtClean="0">
                <a:solidFill>
                  <a:srgbClr val="FF0000"/>
                </a:solidFill>
              </a:rPr>
              <a:t>prisms</a:t>
            </a:r>
            <a:endParaRPr lang="en-US" sz="2000" dirty="0" smtClean="0">
              <a:solidFill>
                <a:srgbClr val="FF0000"/>
              </a:solidFill>
            </a:endParaRPr>
          </a:p>
          <a:p>
            <a:r>
              <a:rPr lang="en-US" sz="2000" dirty="0" smtClean="0">
                <a:solidFill>
                  <a:srgbClr val="FF0000"/>
                </a:solidFill>
              </a:rPr>
              <a:t>Nonlinear </a:t>
            </a:r>
            <a:r>
              <a:rPr lang="en-US" sz="2000" dirty="0" smtClean="0">
                <a:solidFill>
                  <a:srgbClr val="FF0000"/>
                </a:solidFill>
              </a:rPr>
              <a:t>optical crystals</a:t>
            </a:r>
          </a:p>
        </p:txBody>
      </p:sp>
      <p:sp>
        <p:nvSpPr>
          <p:cNvPr id="3" name="Text Box 2"/>
          <p:cNvSpPr txBox="1">
            <a:spLocks noChangeArrowheads="1"/>
          </p:cNvSpPr>
          <p:nvPr/>
        </p:nvSpPr>
        <p:spPr bwMode="auto">
          <a:xfrm>
            <a:off x="974724" y="483066"/>
            <a:ext cx="7200900" cy="584775"/>
          </a:xfrm>
          <a:prstGeom prst="rect">
            <a:avLst/>
          </a:prstGeom>
          <a:noFill/>
          <a:ln w="19050">
            <a:noFill/>
            <a:miter lim="800000"/>
            <a:headEnd/>
            <a:tailEnd/>
          </a:ln>
        </p:spPr>
        <p:txBody>
          <a:bodyPr>
            <a:spAutoFit/>
          </a:bodyPr>
          <a:lstStyle/>
          <a:p>
            <a:pPr algn="ctr"/>
            <a:r>
              <a:rPr lang="en-US" sz="3200" dirty="0" smtClean="0"/>
              <a:t>Optics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44728" y="160864"/>
            <a:ext cx="6015621" cy="1077218"/>
          </a:xfrm>
          <a:prstGeom prst="rect">
            <a:avLst/>
          </a:prstGeom>
          <a:noFill/>
          <a:ln w="9525">
            <a:noFill/>
            <a:miter lim="800000"/>
            <a:headEnd/>
            <a:tailEnd/>
          </a:ln>
        </p:spPr>
        <p:txBody>
          <a:bodyPr wrap="none">
            <a:spAutoFit/>
          </a:bodyPr>
          <a:lstStyle/>
          <a:p>
            <a:pPr algn="ctr"/>
            <a:r>
              <a:rPr kumimoji="0" lang="en-US" altLang="ja-JP" sz="3200" dirty="0" smtClean="0"/>
              <a:t>Kansas Light Source: </a:t>
            </a:r>
          </a:p>
          <a:p>
            <a:pPr algn="ctr"/>
            <a:r>
              <a:rPr kumimoji="0" lang="en-US" altLang="ja-JP" sz="3200" dirty="0" smtClean="0"/>
              <a:t>Amplified </a:t>
            </a:r>
            <a:r>
              <a:rPr kumimoji="0" lang="en-US" altLang="ja-JP" sz="3200" dirty="0" err="1" smtClean="0"/>
              <a:t>Ti:Sapphire</a:t>
            </a:r>
            <a:r>
              <a:rPr lang="en-US" altLang="ja-JP" sz="3200" dirty="0" smtClean="0"/>
              <a:t> </a:t>
            </a:r>
            <a:r>
              <a:rPr kumimoji="0" lang="en-US" altLang="ja-JP" sz="3200" dirty="0" smtClean="0"/>
              <a:t>Laser System</a:t>
            </a:r>
            <a:endParaRPr kumimoji="0" lang="en-US" altLang="ja-JP" sz="3200" dirty="0"/>
          </a:p>
        </p:txBody>
      </p:sp>
      <p:pic>
        <p:nvPicPr>
          <p:cNvPr id="6147" name="Picture 3"/>
          <p:cNvPicPr>
            <a:picLocks noChangeAspect="1" noChangeArrowheads="1"/>
          </p:cNvPicPr>
          <p:nvPr/>
        </p:nvPicPr>
        <p:blipFill>
          <a:blip r:embed="rId3" cstate="print"/>
          <a:srcRect/>
          <a:stretch>
            <a:fillRect/>
          </a:stretch>
        </p:blipFill>
        <p:spPr bwMode="auto">
          <a:xfrm>
            <a:off x="304800" y="1295400"/>
            <a:ext cx="8610600" cy="5181600"/>
          </a:xfrm>
          <a:prstGeom prst="rect">
            <a:avLst/>
          </a:prstGeom>
          <a:noFill/>
          <a:ln w="9525">
            <a:noFill/>
            <a:miter lim="800000"/>
            <a:headEnd/>
            <a:tailEnd/>
          </a:ln>
          <a:effectLst/>
        </p:spPr>
      </p:pic>
      <p:sp>
        <p:nvSpPr>
          <p:cNvPr id="4" name="Rectangle 3"/>
          <p:cNvSpPr/>
          <p:nvPr/>
        </p:nvSpPr>
        <p:spPr>
          <a:xfrm>
            <a:off x="5181600" y="3943350"/>
            <a:ext cx="1762125" cy="904875"/>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6325" y="3400425"/>
            <a:ext cx="4705350" cy="666749"/>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333875" y="3400425"/>
            <a:ext cx="793807"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Amplifier</a:t>
            </a:r>
            <a:endParaRPr lang="en-US" sz="1200" dirty="0">
              <a:latin typeface="Times New Roman" pitchFamily="18" charset="0"/>
              <a:cs typeface="Times New Roman" pitchFamily="18" charset="0"/>
            </a:endParaRPr>
          </a:p>
        </p:txBody>
      </p:sp>
      <p:sp>
        <p:nvSpPr>
          <p:cNvPr id="7" name="Rectangle 6"/>
          <p:cNvSpPr/>
          <p:nvPr/>
        </p:nvSpPr>
        <p:spPr>
          <a:xfrm>
            <a:off x="8039100" y="5257800"/>
            <a:ext cx="704850" cy="1076325"/>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193" y="772886"/>
            <a:ext cx="4399282" cy="1785104"/>
          </a:xfrm>
          <a:prstGeom prst="rect">
            <a:avLst/>
          </a:prstGeom>
          <a:noFill/>
        </p:spPr>
        <p:txBody>
          <a:bodyPr wrap="none" rtlCol="0">
            <a:spAutoFit/>
          </a:bodyPr>
          <a:lstStyle/>
          <a:p>
            <a:pPr algn="ctr"/>
            <a:r>
              <a:rPr lang="en-US" sz="3200" dirty="0" smtClean="0"/>
              <a:t>Safety</a:t>
            </a:r>
          </a:p>
          <a:p>
            <a:pPr algn="ctr"/>
            <a:endParaRPr lang="en-US" dirty="0" smtClean="0"/>
          </a:p>
          <a:p>
            <a:pPr algn="ctr"/>
            <a:r>
              <a:rPr lang="en-US" sz="2000" dirty="0" smtClean="0">
                <a:solidFill>
                  <a:srgbClr val="FF0000"/>
                </a:solidFill>
              </a:rPr>
              <a:t>Wear your goggles</a:t>
            </a:r>
          </a:p>
          <a:p>
            <a:pPr algn="ctr"/>
            <a:r>
              <a:rPr lang="en-US" sz="2000" dirty="0" smtClean="0">
                <a:solidFill>
                  <a:srgbClr val="FF0000"/>
                </a:solidFill>
              </a:rPr>
              <a:t>Know where </a:t>
            </a:r>
            <a:r>
              <a:rPr lang="en-US" sz="2000" dirty="0" smtClean="0">
                <a:solidFill>
                  <a:srgbClr val="FF0000"/>
                </a:solidFill>
              </a:rPr>
              <a:t>the beam </a:t>
            </a:r>
            <a:r>
              <a:rPr lang="en-US" sz="2000" dirty="0" smtClean="0">
                <a:solidFill>
                  <a:srgbClr val="FF0000"/>
                </a:solidFill>
              </a:rPr>
              <a:t>goes</a:t>
            </a:r>
          </a:p>
          <a:p>
            <a:pPr algn="ctr"/>
            <a:r>
              <a:rPr lang="en-US" sz="2000" dirty="0" smtClean="0">
                <a:solidFill>
                  <a:srgbClr val="FF0000"/>
                </a:solidFill>
              </a:rPr>
              <a:t>Do not put your eyes at the beam height</a:t>
            </a:r>
            <a:endParaRPr lang="en-US" sz="2000" dirty="0">
              <a:solidFill>
                <a:srgbClr val="FF0000"/>
              </a:solidFill>
            </a:endParaRPr>
          </a:p>
        </p:txBody>
      </p:sp>
      <p:sp>
        <p:nvSpPr>
          <p:cNvPr id="3" name="TextBox 2"/>
          <p:cNvSpPr txBox="1"/>
          <p:nvPr/>
        </p:nvSpPr>
        <p:spPr>
          <a:xfrm>
            <a:off x="3570507" y="3777344"/>
            <a:ext cx="1948419" cy="1785104"/>
          </a:xfrm>
          <a:prstGeom prst="rect">
            <a:avLst/>
          </a:prstGeom>
          <a:noFill/>
        </p:spPr>
        <p:txBody>
          <a:bodyPr wrap="none" rtlCol="0">
            <a:spAutoFit/>
          </a:bodyPr>
          <a:lstStyle/>
          <a:p>
            <a:pPr algn="ctr"/>
            <a:r>
              <a:rPr lang="en-US" sz="3200" dirty="0" smtClean="0"/>
              <a:t>Contact</a:t>
            </a:r>
            <a:endParaRPr lang="en-US" sz="3200" dirty="0" smtClean="0"/>
          </a:p>
          <a:p>
            <a:pPr algn="ctr"/>
            <a:endParaRPr lang="en-US" dirty="0" smtClean="0"/>
          </a:p>
          <a:p>
            <a:pPr algn="ctr"/>
            <a:r>
              <a:rPr lang="en-US" sz="2000" dirty="0" smtClean="0"/>
              <a:t>Kun Zhao (Harry)</a:t>
            </a:r>
            <a:endParaRPr lang="en-US" sz="2000" dirty="0" smtClean="0"/>
          </a:p>
          <a:p>
            <a:pPr algn="ctr"/>
            <a:r>
              <a:rPr lang="en-US" sz="2000" dirty="0" err="1" smtClean="0"/>
              <a:t>Baozhen</a:t>
            </a:r>
            <a:r>
              <a:rPr lang="en-US" sz="2000" dirty="0" smtClean="0"/>
              <a:t> Zhao</a:t>
            </a:r>
            <a:endParaRPr lang="en-US" sz="2000" dirty="0" smtClean="0"/>
          </a:p>
          <a:p>
            <a:pPr algn="ctr"/>
            <a:r>
              <a:rPr lang="en-US" sz="2000" dirty="0" smtClean="0"/>
              <a:t>Al Rankin</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543" y="1034144"/>
            <a:ext cx="7598228" cy="584775"/>
          </a:xfrm>
          <a:prstGeom prst="rect">
            <a:avLst/>
          </a:prstGeom>
          <a:noFill/>
        </p:spPr>
        <p:txBody>
          <a:bodyPr wrap="square" rtlCol="0">
            <a:spAutoFit/>
          </a:bodyPr>
          <a:lstStyle/>
          <a:p>
            <a:pPr algn="ctr"/>
            <a:r>
              <a:rPr lang="en-US" sz="3200" dirty="0" smtClean="0"/>
              <a:t>Well, let’s see some real stuff now</a:t>
            </a:r>
            <a:endParaRPr lang="en-US" sz="3200" dirty="0"/>
          </a:p>
        </p:txBody>
      </p:sp>
      <p:pic>
        <p:nvPicPr>
          <p:cNvPr id="91138" name="Picture 2" descr="http://icons.mysitemyway.com/wp-content/gallery/quilted-floral-icons-arrows/006043-quilted-floral-icon-arrows-hand-clear-pointer-right.png"/>
          <p:cNvPicPr>
            <a:picLocks noChangeAspect="1" noChangeArrowheads="1"/>
          </p:cNvPicPr>
          <p:nvPr/>
        </p:nvPicPr>
        <p:blipFill>
          <a:blip r:embed="rId2"/>
          <a:srcRect/>
          <a:stretch>
            <a:fillRect/>
          </a:stretch>
        </p:blipFill>
        <p:spPr bwMode="auto">
          <a:xfrm>
            <a:off x="3072946" y="638855"/>
            <a:ext cx="3048000" cy="3048001"/>
          </a:xfrm>
          <a:prstGeom prst="rect">
            <a:avLst/>
          </a:prstGeom>
          <a:noFill/>
        </p:spPr>
      </p:pic>
      <p:pic>
        <p:nvPicPr>
          <p:cNvPr id="4" name="Picture 3"/>
          <p:cNvPicPr>
            <a:picLocks noChangeAspect="1" noChangeArrowheads="1"/>
          </p:cNvPicPr>
          <p:nvPr/>
        </p:nvPicPr>
        <p:blipFill>
          <a:blip r:embed="rId3" cstate="print"/>
          <a:srcRect b="3125"/>
          <a:stretch>
            <a:fillRect/>
          </a:stretch>
        </p:blipFill>
        <p:spPr bwMode="auto">
          <a:xfrm>
            <a:off x="0" y="3079071"/>
            <a:ext cx="9144000" cy="29289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ttp://koberlein.main.ad.rit.edu/journal/assets_c/2009/12/Dark_Side_of_the_Moon-thumb-290x290-24.png"/>
          <p:cNvPicPr>
            <a:picLocks noChangeAspect="1" noChangeArrowheads="1"/>
          </p:cNvPicPr>
          <p:nvPr/>
        </p:nvPicPr>
        <p:blipFill>
          <a:blip r:embed="rId2"/>
          <a:srcRect/>
          <a:stretch>
            <a:fillRect/>
          </a:stretch>
        </p:blipFill>
        <p:spPr bwMode="auto">
          <a:xfrm>
            <a:off x="874042" y="2244951"/>
            <a:ext cx="2762250" cy="2762251"/>
          </a:xfrm>
          <a:prstGeom prst="rect">
            <a:avLst/>
          </a:prstGeom>
          <a:noFill/>
        </p:spPr>
      </p:pic>
      <p:sp>
        <p:nvSpPr>
          <p:cNvPr id="4" name="Text Box 2"/>
          <p:cNvSpPr txBox="1">
            <a:spLocks noChangeArrowheads="1"/>
          </p:cNvSpPr>
          <p:nvPr/>
        </p:nvSpPr>
        <p:spPr bwMode="auto">
          <a:xfrm>
            <a:off x="724353" y="428638"/>
            <a:ext cx="7744732" cy="1077218"/>
          </a:xfrm>
          <a:prstGeom prst="rect">
            <a:avLst/>
          </a:prstGeom>
          <a:noFill/>
          <a:ln w="19050">
            <a:noFill/>
            <a:miter lim="800000"/>
            <a:headEnd/>
            <a:tailEnd/>
          </a:ln>
        </p:spPr>
        <p:txBody>
          <a:bodyPr wrap="square">
            <a:spAutoFit/>
          </a:bodyPr>
          <a:lstStyle/>
          <a:p>
            <a:pPr algn="ctr"/>
            <a:r>
              <a:rPr lang="en-US" sz="3200" dirty="0" smtClean="0"/>
              <a:t>Spectrum, Dispersion, </a:t>
            </a:r>
            <a:r>
              <a:rPr lang="en-US" sz="3200" dirty="0" smtClean="0"/>
              <a:t>Chromatic </a:t>
            </a:r>
            <a:r>
              <a:rPr lang="en-US" sz="3200" dirty="0" smtClean="0"/>
              <a:t>Aberration</a:t>
            </a:r>
            <a:endParaRPr lang="en-US" sz="3200" dirty="0" smtClean="0"/>
          </a:p>
          <a:p>
            <a:pPr algn="ctr"/>
            <a:endParaRPr lang="en-US" sz="3200" dirty="0"/>
          </a:p>
        </p:txBody>
      </p:sp>
      <p:pic>
        <p:nvPicPr>
          <p:cNvPr id="102406" name="Picture 6" descr="http://upload.wikimedia.org/wikipedia/en/thumb/4/47/Lens6a.svg/500px-Lens6a.svg.png"/>
          <p:cNvPicPr>
            <a:picLocks noChangeAspect="1" noChangeArrowheads="1"/>
          </p:cNvPicPr>
          <p:nvPr/>
        </p:nvPicPr>
        <p:blipFill>
          <a:blip r:embed="rId3"/>
          <a:srcRect/>
          <a:stretch>
            <a:fillRect/>
          </a:stretch>
        </p:blipFill>
        <p:spPr bwMode="auto">
          <a:xfrm>
            <a:off x="4074432" y="2198897"/>
            <a:ext cx="4762500" cy="28670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olympusmicro.com/primer/lightandcolor/images/aberrationsfigure4.jpg"/>
          <p:cNvPicPr>
            <a:picLocks noChangeAspect="1" noChangeArrowheads="1"/>
          </p:cNvPicPr>
          <p:nvPr/>
        </p:nvPicPr>
        <p:blipFill>
          <a:blip r:embed="rId2"/>
          <a:srcRect/>
          <a:stretch>
            <a:fillRect/>
          </a:stretch>
        </p:blipFill>
        <p:spPr bwMode="auto">
          <a:xfrm>
            <a:off x="4896757" y="2155583"/>
            <a:ext cx="4083015" cy="2851830"/>
          </a:xfrm>
          <a:prstGeom prst="rect">
            <a:avLst/>
          </a:prstGeom>
          <a:noFill/>
        </p:spPr>
      </p:pic>
      <p:sp>
        <p:nvSpPr>
          <p:cNvPr id="3" name="Text Box 2"/>
          <p:cNvSpPr txBox="1">
            <a:spLocks noChangeArrowheads="1"/>
          </p:cNvSpPr>
          <p:nvPr/>
        </p:nvSpPr>
        <p:spPr bwMode="auto">
          <a:xfrm>
            <a:off x="724353" y="428638"/>
            <a:ext cx="7744732" cy="1077218"/>
          </a:xfrm>
          <a:prstGeom prst="rect">
            <a:avLst/>
          </a:prstGeom>
          <a:noFill/>
          <a:ln w="19050">
            <a:noFill/>
            <a:miter lim="800000"/>
            <a:headEnd/>
            <a:tailEnd/>
          </a:ln>
        </p:spPr>
        <p:txBody>
          <a:bodyPr wrap="square">
            <a:spAutoFit/>
          </a:bodyPr>
          <a:lstStyle/>
          <a:p>
            <a:pPr algn="ctr"/>
            <a:r>
              <a:rPr lang="en-US" sz="3200" dirty="0" smtClean="0"/>
              <a:t>Chromatic and Astigmatism Aberrations</a:t>
            </a:r>
            <a:endParaRPr lang="en-US" sz="3200" dirty="0" smtClean="0"/>
          </a:p>
          <a:p>
            <a:pPr algn="ctr"/>
            <a:r>
              <a:rPr lang="en-US" sz="3200" dirty="0" smtClean="0"/>
              <a:t>Of a Lens</a:t>
            </a:r>
            <a:endParaRPr lang="en-US" sz="3200" dirty="0"/>
          </a:p>
        </p:txBody>
      </p:sp>
      <p:pic>
        <p:nvPicPr>
          <p:cNvPr id="4" name="Picture 6" descr="http://upload.wikimedia.org/wikipedia/en/thumb/4/47/Lens6a.svg/500px-Lens6a.svg.png"/>
          <p:cNvPicPr>
            <a:picLocks noChangeAspect="1" noChangeArrowheads="1"/>
          </p:cNvPicPr>
          <p:nvPr/>
        </p:nvPicPr>
        <p:blipFill>
          <a:blip r:embed="rId3"/>
          <a:srcRect/>
          <a:stretch>
            <a:fillRect/>
          </a:stretch>
        </p:blipFill>
        <p:spPr bwMode="auto">
          <a:xfrm>
            <a:off x="144690" y="2231561"/>
            <a:ext cx="4762500" cy="28670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ile:Waveplate.png"/>
          <p:cNvPicPr>
            <a:picLocks noChangeAspect="1" noChangeArrowheads="1"/>
          </p:cNvPicPr>
          <p:nvPr/>
        </p:nvPicPr>
        <p:blipFill>
          <a:blip r:embed="rId2"/>
          <a:srcRect/>
          <a:stretch>
            <a:fillRect/>
          </a:stretch>
        </p:blipFill>
        <p:spPr bwMode="auto">
          <a:xfrm>
            <a:off x="1505395" y="1545777"/>
            <a:ext cx="6096000" cy="4457700"/>
          </a:xfrm>
          <a:prstGeom prst="rect">
            <a:avLst/>
          </a:prstGeom>
          <a:noFill/>
        </p:spPr>
      </p:pic>
      <p:sp>
        <p:nvSpPr>
          <p:cNvPr id="3" name="Text Box 2"/>
          <p:cNvSpPr txBox="1">
            <a:spLocks noChangeArrowheads="1"/>
          </p:cNvSpPr>
          <p:nvPr/>
        </p:nvSpPr>
        <p:spPr bwMode="auto">
          <a:xfrm>
            <a:off x="974725" y="450409"/>
            <a:ext cx="7200900" cy="584775"/>
          </a:xfrm>
          <a:prstGeom prst="rect">
            <a:avLst/>
          </a:prstGeom>
          <a:noFill/>
          <a:ln w="19050">
            <a:noFill/>
            <a:miter lim="800000"/>
            <a:headEnd/>
            <a:tailEnd/>
          </a:ln>
        </p:spPr>
        <p:txBody>
          <a:bodyPr>
            <a:spAutoFit/>
          </a:bodyPr>
          <a:lstStyle/>
          <a:p>
            <a:pPr algn="ctr"/>
            <a:r>
              <a:rPr lang="en-US" sz="3200" dirty="0" smtClean="0"/>
              <a:t>Birefringence and Wave Plate</a:t>
            </a:r>
            <a:endParaRPr lang="en-US" sz="3200" dirty="0"/>
          </a:p>
        </p:txBody>
      </p:sp>
      <p:sp>
        <p:nvSpPr>
          <p:cNvPr id="4" name="TextBox 3"/>
          <p:cNvSpPr txBox="1"/>
          <p:nvPr/>
        </p:nvSpPr>
        <p:spPr>
          <a:xfrm flipH="1">
            <a:off x="3833946" y="5834742"/>
            <a:ext cx="1630682" cy="369332"/>
          </a:xfrm>
          <a:prstGeom prst="rect">
            <a:avLst/>
          </a:prstGeom>
          <a:noFill/>
        </p:spPr>
        <p:txBody>
          <a:bodyPr wrap="square" rtlCol="0">
            <a:spAutoFit/>
          </a:bodyPr>
          <a:lstStyle/>
          <a:p>
            <a:r>
              <a:rPr lang="en-US" dirty="0" smtClean="0"/>
              <a:t>Half-wave plate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separationsnow.com/FCKeditor/UserFiles/Image/specNOW_advertorials/0510_uv_shimadzu/Image_3.jpg"/>
          <p:cNvPicPr>
            <a:picLocks noChangeAspect="1" noChangeArrowheads="1"/>
          </p:cNvPicPr>
          <p:nvPr/>
        </p:nvPicPr>
        <p:blipFill>
          <a:blip r:embed="rId2"/>
          <a:srcRect/>
          <a:stretch>
            <a:fillRect/>
          </a:stretch>
        </p:blipFill>
        <p:spPr bwMode="auto">
          <a:xfrm>
            <a:off x="2561318" y="2298926"/>
            <a:ext cx="4286250" cy="2819401"/>
          </a:xfrm>
          <a:prstGeom prst="rect">
            <a:avLst/>
          </a:prstGeom>
          <a:noFill/>
        </p:spPr>
      </p:pic>
      <p:sp>
        <p:nvSpPr>
          <p:cNvPr id="3" name="Text Box 2"/>
          <p:cNvSpPr txBox="1">
            <a:spLocks noChangeArrowheads="1"/>
          </p:cNvSpPr>
          <p:nvPr/>
        </p:nvSpPr>
        <p:spPr bwMode="auto">
          <a:xfrm>
            <a:off x="974725" y="450409"/>
            <a:ext cx="7200900" cy="584775"/>
          </a:xfrm>
          <a:prstGeom prst="rect">
            <a:avLst/>
          </a:prstGeom>
          <a:noFill/>
          <a:ln w="19050">
            <a:noFill/>
            <a:miter lim="800000"/>
            <a:headEnd/>
            <a:tailEnd/>
          </a:ln>
        </p:spPr>
        <p:txBody>
          <a:bodyPr>
            <a:spAutoFit/>
          </a:bodyPr>
          <a:lstStyle/>
          <a:p>
            <a:pPr algn="ctr"/>
            <a:r>
              <a:rPr lang="en-US" sz="3200" dirty="0" smtClean="0"/>
              <a:t>Polarization, s or p</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642257" y="2525485"/>
            <a:ext cx="5844215" cy="3616108"/>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4626427" y="1143007"/>
            <a:ext cx="4310147" cy="2404375"/>
          </a:xfrm>
          <a:prstGeom prst="rect">
            <a:avLst/>
          </a:prstGeom>
          <a:noFill/>
          <a:ln w="9525">
            <a:noFill/>
            <a:miter lim="800000"/>
            <a:headEnd/>
            <a:tailEnd/>
          </a:ln>
        </p:spPr>
      </p:pic>
      <p:sp>
        <p:nvSpPr>
          <p:cNvPr id="4" name="Text Box 2"/>
          <p:cNvSpPr txBox="1">
            <a:spLocks noChangeArrowheads="1"/>
          </p:cNvSpPr>
          <p:nvPr/>
        </p:nvSpPr>
        <p:spPr bwMode="auto">
          <a:xfrm>
            <a:off x="974725" y="450409"/>
            <a:ext cx="7200900" cy="584775"/>
          </a:xfrm>
          <a:prstGeom prst="rect">
            <a:avLst/>
          </a:prstGeom>
          <a:noFill/>
          <a:ln w="19050">
            <a:noFill/>
            <a:miter lim="800000"/>
            <a:headEnd/>
            <a:tailEnd/>
          </a:ln>
        </p:spPr>
        <p:txBody>
          <a:bodyPr>
            <a:spAutoFit/>
          </a:bodyPr>
          <a:lstStyle/>
          <a:p>
            <a:pPr algn="ctr"/>
            <a:r>
              <a:rPr lang="en-US" sz="3200" dirty="0" smtClean="0"/>
              <a:t>Energy, Power, Spectrum</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3" name="Object 1"/>
          <p:cNvGraphicFramePr>
            <a:graphicFrameLocks noChangeAspect="1"/>
          </p:cNvGraphicFramePr>
          <p:nvPr/>
        </p:nvGraphicFramePr>
        <p:xfrm>
          <a:off x="133350" y="2524125"/>
          <a:ext cx="8886826" cy="3416776"/>
        </p:xfrm>
        <a:graphic>
          <a:graphicData uri="http://schemas.openxmlformats.org/presentationml/2006/ole">
            <p:oleObj spid="_x0000_s59393" r:id="rId3" imgW="11170920" imgH="4293718"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17" name="Object 1"/>
          <p:cNvGraphicFramePr>
            <a:graphicFrameLocks noChangeAspect="1"/>
          </p:cNvGraphicFramePr>
          <p:nvPr/>
        </p:nvGraphicFramePr>
        <p:xfrm>
          <a:off x="72163" y="1562100"/>
          <a:ext cx="8995637" cy="3952875"/>
        </p:xfrm>
        <a:graphic>
          <a:graphicData uri="http://schemas.openxmlformats.org/presentationml/2006/ole">
            <p:oleObj spid="_x0000_s60417" r:id="rId3" imgW="14236903" imgH="6267298"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9400" y="1722438"/>
            <a:ext cx="762000"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 name="Rectangle 2"/>
          <p:cNvSpPr/>
          <p:nvPr/>
        </p:nvSpPr>
        <p:spPr>
          <a:xfrm>
            <a:off x="8229600" y="1149350"/>
            <a:ext cx="609600" cy="381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0" name="Rectangle 19"/>
          <p:cNvSpPr/>
          <p:nvPr/>
        </p:nvSpPr>
        <p:spPr>
          <a:xfrm rot="19088753">
            <a:off x="7880350" y="1835150"/>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4" name="Straight Connector 23"/>
          <p:cNvCxnSpPr/>
          <p:nvPr/>
        </p:nvCxnSpPr>
        <p:spPr>
          <a:xfrm flipV="1">
            <a:off x="7391400" y="1839913"/>
            <a:ext cx="533400" cy="1587"/>
          </a:xfrm>
          <a:prstGeom prst="line">
            <a:avLst/>
          </a:prstGeom>
          <a:ln w="127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7870031" y="1783557"/>
            <a:ext cx="109537" cy="0"/>
          </a:xfrm>
          <a:prstGeom prst="line">
            <a:avLst/>
          </a:prstGeom>
          <a:ln w="12700">
            <a:solidFill>
              <a:srgbClr val="30F047"/>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821613" y="1574800"/>
            <a:ext cx="228600" cy="152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0" name="Flowchart: Connector 29"/>
          <p:cNvSpPr/>
          <p:nvPr/>
        </p:nvSpPr>
        <p:spPr>
          <a:xfrm>
            <a:off x="7907338" y="1520825"/>
            <a:ext cx="46037" cy="46038"/>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32" name="Straight Connector 31"/>
          <p:cNvCxnSpPr>
            <a:stCxn id="30" idx="0"/>
          </p:cNvCxnSpPr>
          <p:nvPr/>
        </p:nvCxnSpPr>
        <p:spPr>
          <a:xfrm rot="16200000" flipV="1">
            <a:off x="7896225" y="1485900"/>
            <a:ext cx="63500" cy="6350"/>
          </a:xfrm>
          <a:prstGeom prst="line">
            <a:avLst/>
          </a:prstGeom>
          <a:ln w="127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924800" y="1449388"/>
            <a:ext cx="304800" cy="0"/>
          </a:xfrm>
          <a:prstGeom prst="line">
            <a:avLst/>
          </a:prstGeom>
          <a:ln w="127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 idx="1"/>
          </p:cNvCxnSpPr>
          <p:nvPr/>
        </p:nvCxnSpPr>
        <p:spPr>
          <a:xfrm rot="10800000" flipV="1">
            <a:off x="7467600" y="1339850"/>
            <a:ext cx="762000" cy="142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421563" y="1211263"/>
            <a:ext cx="46037" cy="1524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6" name="Rectangle 45"/>
          <p:cNvSpPr/>
          <p:nvPr/>
        </p:nvSpPr>
        <p:spPr>
          <a:xfrm>
            <a:off x="8077200" y="1139825"/>
            <a:ext cx="46038" cy="1524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60" name="Straight Connector 59"/>
          <p:cNvCxnSpPr/>
          <p:nvPr/>
        </p:nvCxnSpPr>
        <p:spPr>
          <a:xfrm rot="5400000" flipH="1" flipV="1">
            <a:off x="7714456" y="991394"/>
            <a:ext cx="93663" cy="631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45" idx="0"/>
          </p:cNvCxnSpPr>
          <p:nvPr/>
        </p:nvCxnSpPr>
        <p:spPr>
          <a:xfrm rot="10800000">
            <a:off x="7445375" y="1211263"/>
            <a:ext cx="631825" cy="587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45" idx="0"/>
            <a:endCxn id="46" idx="0"/>
          </p:cNvCxnSpPr>
          <p:nvPr/>
        </p:nvCxnSpPr>
        <p:spPr>
          <a:xfrm rot="5400000" flipH="1" flipV="1">
            <a:off x="7736681" y="848519"/>
            <a:ext cx="71438" cy="6540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45" name="AutoShape 98"/>
          <p:cNvSpPr>
            <a:spLocks noChangeArrowheads="1"/>
          </p:cNvSpPr>
          <p:nvPr/>
        </p:nvSpPr>
        <p:spPr bwMode="auto">
          <a:xfrm>
            <a:off x="6991350" y="1019175"/>
            <a:ext cx="46038" cy="2540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cxnSp>
        <p:nvCxnSpPr>
          <p:cNvPr id="106" name="Straight Connector 105"/>
          <p:cNvCxnSpPr/>
          <p:nvPr/>
        </p:nvCxnSpPr>
        <p:spPr>
          <a:xfrm rot="10800000">
            <a:off x="7019925" y="1144588"/>
            <a:ext cx="1066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759575" y="1139825"/>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77000" y="1141413"/>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rot="2961751" flipV="1">
            <a:off x="6350794" y="1129506"/>
            <a:ext cx="196850" cy="46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17" name="Straight Arrow Connector 116"/>
          <p:cNvCxnSpPr/>
          <p:nvPr/>
        </p:nvCxnSpPr>
        <p:spPr>
          <a:xfrm flipV="1">
            <a:off x="6475413" y="695325"/>
            <a:ext cx="11112" cy="44291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167438" y="1147763"/>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6057900" y="1038225"/>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rot="2961751" flipV="1">
            <a:off x="6103143" y="1154907"/>
            <a:ext cx="106363"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22" name="Straight Connector 121"/>
          <p:cNvCxnSpPr/>
          <p:nvPr/>
        </p:nvCxnSpPr>
        <p:spPr>
          <a:xfrm>
            <a:off x="5938838" y="923925"/>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rot="2961751" flipV="1">
            <a:off x="6140451" y="879475"/>
            <a:ext cx="106362"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4" name="Rectangle 123"/>
          <p:cNvSpPr/>
          <p:nvPr/>
        </p:nvSpPr>
        <p:spPr>
          <a:xfrm>
            <a:off x="5889625" y="847725"/>
            <a:ext cx="44450" cy="152400"/>
          </a:xfrm>
          <a:prstGeom prst="rect">
            <a:avLst/>
          </a:prstGeom>
          <a:solidFill>
            <a:schemeClr val="bg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25" name="Straight Connector 124"/>
          <p:cNvCxnSpPr/>
          <p:nvPr/>
        </p:nvCxnSpPr>
        <p:spPr>
          <a:xfrm>
            <a:off x="5657850" y="92710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1013" y="847725"/>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570538" y="92392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5487988" y="92392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62600" y="1000125"/>
            <a:ext cx="746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248275" y="771525"/>
            <a:ext cx="1524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69" name="Straight Connector 68"/>
          <p:cNvCxnSpPr/>
          <p:nvPr/>
        </p:nvCxnSpPr>
        <p:spPr>
          <a:xfrm rot="10800000">
            <a:off x="5410200" y="928688"/>
            <a:ext cx="15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5091113" y="914400"/>
            <a:ext cx="15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34025" y="876300"/>
            <a:ext cx="1524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010150" y="8382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5018088" y="914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4937125" y="914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011738" y="990600"/>
            <a:ext cx="746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4981575" y="868363"/>
            <a:ext cx="1524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4329113" y="915988"/>
            <a:ext cx="685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2600325" y="912813"/>
            <a:ext cx="1676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19088753">
            <a:off x="2505075" y="884238"/>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91" name="Straight Connector 90"/>
          <p:cNvCxnSpPr>
            <a:stCxn id="89" idx="2"/>
          </p:cNvCxnSpPr>
          <p:nvPr/>
        </p:nvCxnSpPr>
        <p:spPr>
          <a:xfrm rot="5400000">
            <a:off x="2286000" y="1228725"/>
            <a:ext cx="609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rot="19088753">
            <a:off x="2541588" y="1536700"/>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94" name="Straight Connector 93"/>
          <p:cNvCxnSpPr>
            <a:stCxn id="92" idx="0"/>
            <a:endCxn id="95" idx="3"/>
          </p:cNvCxnSpPr>
          <p:nvPr/>
        </p:nvCxnSpPr>
        <p:spPr>
          <a:xfrm rot="16200000" flipV="1">
            <a:off x="2023269" y="967582"/>
            <a:ext cx="414337" cy="736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rot="1405706">
            <a:off x="1639888" y="822325"/>
            <a:ext cx="231775" cy="519113"/>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7" name="Rectangle 96"/>
          <p:cNvSpPr/>
          <p:nvPr/>
        </p:nvSpPr>
        <p:spPr>
          <a:xfrm rot="1258186">
            <a:off x="501650" y="1595438"/>
            <a:ext cx="304800" cy="777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8" name="Rectangle 97"/>
          <p:cNvSpPr/>
          <p:nvPr/>
        </p:nvSpPr>
        <p:spPr>
          <a:xfrm>
            <a:off x="222250" y="722313"/>
            <a:ext cx="7620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99" name="Rectangle 98"/>
          <p:cNvSpPr/>
          <p:nvPr/>
        </p:nvSpPr>
        <p:spPr>
          <a:xfrm>
            <a:off x="2286000" y="911225"/>
            <a:ext cx="46038" cy="381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10" name="Straight Connector 109"/>
          <p:cNvCxnSpPr/>
          <p:nvPr/>
        </p:nvCxnSpPr>
        <p:spPr>
          <a:xfrm>
            <a:off x="304800" y="1139825"/>
            <a:ext cx="1981200" cy="0"/>
          </a:xfrm>
          <a:prstGeom prst="line">
            <a:avLst/>
          </a:prstGeom>
          <a:ln w="635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95" idx="3"/>
            <a:endCxn id="99" idx="0"/>
          </p:cNvCxnSpPr>
          <p:nvPr/>
        </p:nvCxnSpPr>
        <p:spPr>
          <a:xfrm flipV="1">
            <a:off x="1862138" y="911225"/>
            <a:ext cx="446087" cy="217488"/>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9415394">
            <a:off x="854075" y="862013"/>
            <a:ext cx="230188" cy="519112"/>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37" name="Straight Connector 136"/>
          <p:cNvCxnSpPr/>
          <p:nvPr/>
        </p:nvCxnSpPr>
        <p:spPr>
          <a:xfrm flipV="1">
            <a:off x="304800" y="928688"/>
            <a:ext cx="2000250" cy="71437"/>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5" idx="3"/>
          </p:cNvCxnSpPr>
          <p:nvPr/>
        </p:nvCxnSpPr>
        <p:spPr>
          <a:xfrm>
            <a:off x="1862138" y="1128713"/>
            <a:ext cx="409575" cy="128587"/>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04800" y="1228725"/>
            <a:ext cx="1981200" cy="36513"/>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endCxn id="129" idx="1"/>
          </p:cNvCxnSpPr>
          <p:nvPr/>
        </p:nvCxnSpPr>
        <p:spPr>
          <a:xfrm flipV="1">
            <a:off x="295275" y="1190625"/>
            <a:ext cx="581025" cy="3810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458788" y="1241425"/>
            <a:ext cx="476250" cy="1651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22263" y="1003300"/>
            <a:ext cx="457200" cy="762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577850" y="1325563"/>
            <a:ext cx="434975" cy="152400"/>
          </a:xfrm>
          <a:prstGeom prst="line">
            <a:avLst/>
          </a:prstGeom>
          <a:ln w="63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97" idx="0"/>
          </p:cNvCxnSpPr>
          <p:nvPr/>
        </p:nvCxnSpPr>
        <p:spPr>
          <a:xfrm rot="5400000">
            <a:off x="513556" y="1273970"/>
            <a:ext cx="479425" cy="169862"/>
          </a:xfrm>
          <a:prstGeom prst="line">
            <a:avLst/>
          </a:prstGeom>
          <a:ln w="6350">
            <a:solidFill>
              <a:srgbClr val="30F047"/>
            </a:solidFill>
          </a:ln>
        </p:spPr>
        <p:style>
          <a:lnRef idx="1">
            <a:schemeClr val="accent1"/>
          </a:lnRef>
          <a:fillRef idx="0">
            <a:schemeClr val="accent1"/>
          </a:fillRef>
          <a:effectRef idx="0">
            <a:schemeClr val="accent1"/>
          </a:effectRef>
          <a:fontRef idx="minor">
            <a:schemeClr val="tx1"/>
          </a:fontRef>
        </p:style>
      </p:cxnSp>
      <p:sp>
        <p:nvSpPr>
          <p:cNvPr id="1092" name="TextBox 204"/>
          <p:cNvSpPr txBox="1">
            <a:spLocks noChangeArrowheads="1"/>
          </p:cNvSpPr>
          <p:nvPr/>
        </p:nvSpPr>
        <p:spPr bwMode="auto">
          <a:xfrm>
            <a:off x="6021388" y="401638"/>
            <a:ext cx="914400" cy="276225"/>
          </a:xfrm>
          <a:prstGeom prst="rect">
            <a:avLst/>
          </a:prstGeom>
          <a:noFill/>
          <a:ln w="9525">
            <a:noFill/>
            <a:miter lim="800000"/>
            <a:headEnd/>
            <a:tailEnd/>
          </a:ln>
        </p:spPr>
        <p:txBody>
          <a:bodyPr>
            <a:spAutoFit/>
          </a:bodyPr>
          <a:lstStyle/>
          <a:p>
            <a:pPr algn="ctr" fontAlgn="base">
              <a:spcBef>
                <a:spcPct val="0"/>
              </a:spcBef>
              <a:spcAft>
                <a:spcPct val="0"/>
              </a:spcAft>
            </a:pPr>
            <a:r>
              <a:rPr lang="en-US" sz="1200">
                <a:solidFill>
                  <a:srgbClr val="000000"/>
                </a:solidFill>
                <a:cs typeface="Arial" charset="0"/>
              </a:rPr>
              <a:t>CEP Lock</a:t>
            </a:r>
          </a:p>
        </p:txBody>
      </p:sp>
      <p:cxnSp>
        <p:nvCxnSpPr>
          <p:cNvPr id="207" name="Straight Connector 206"/>
          <p:cNvCxnSpPr>
            <a:endCxn id="208" idx="0"/>
          </p:cNvCxnSpPr>
          <p:nvPr/>
        </p:nvCxnSpPr>
        <p:spPr>
          <a:xfrm flipV="1">
            <a:off x="2590800" y="822325"/>
            <a:ext cx="1317625" cy="920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8" name="Rectangle 207"/>
          <p:cNvSpPr/>
          <p:nvPr/>
        </p:nvSpPr>
        <p:spPr>
          <a:xfrm rot="2961751" flipV="1">
            <a:off x="3872707" y="734218"/>
            <a:ext cx="152400" cy="106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095" name="AutoShape 96"/>
          <p:cNvSpPr>
            <a:spLocks noChangeArrowheads="1"/>
          </p:cNvSpPr>
          <p:nvPr/>
        </p:nvSpPr>
        <p:spPr bwMode="auto">
          <a:xfrm rot="5400000" flipH="1">
            <a:off x="3886994" y="1889919"/>
            <a:ext cx="46038" cy="2286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096" name="AutoShape 98"/>
          <p:cNvSpPr>
            <a:spLocks noChangeArrowheads="1"/>
          </p:cNvSpPr>
          <p:nvPr/>
        </p:nvSpPr>
        <p:spPr bwMode="auto">
          <a:xfrm>
            <a:off x="4279900" y="795338"/>
            <a:ext cx="46038" cy="2540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cxnSp>
        <p:nvCxnSpPr>
          <p:cNvPr id="217" name="Straight Connector 216"/>
          <p:cNvCxnSpPr>
            <a:endCxn id="251" idx="2"/>
          </p:cNvCxnSpPr>
          <p:nvPr/>
        </p:nvCxnSpPr>
        <p:spPr>
          <a:xfrm rot="16200000" flipH="1">
            <a:off x="2743200" y="3509963"/>
            <a:ext cx="2333625" cy="127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3868738" y="1649413"/>
            <a:ext cx="76200" cy="1031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25" name="Straight Connector 224"/>
          <p:cNvCxnSpPr/>
          <p:nvPr/>
        </p:nvCxnSpPr>
        <p:spPr>
          <a:xfrm rot="5400000">
            <a:off x="3719513" y="1020763"/>
            <a:ext cx="3810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3798888" y="137795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5400000">
            <a:off x="3792538" y="1871663"/>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3246438" y="3694113"/>
            <a:ext cx="584200" cy="258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1" name="Rectangle 250"/>
          <p:cNvSpPr/>
          <p:nvPr/>
        </p:nvSpPr>
        <p:spPr>
          <a:xfrm rot="2961751" flipV="1">
            <a:off x="3799682" y="4674394"/>
            <a:ext cx="196850"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nvGrpSpPr>
          <p:cNvPr id="4" name="Group 76"/>
          <p:cNvGrpSpPr>
            <a:grpSpLocks/>
          </p:cNvGrpSpPr>
          <p:nvPr/>
        </p:nvGrpSpPr>
        <p:grpSpPr bwMode="auto">
          <a:xfrm>
            <a:off x="5678488" y="3243263"/>
            <a:ext cx="533400" cy="1143000"/>
            <a:chOff x="2208" y="2256"/>
            <a:chExt cx="240" cy="384"/>
          </a:xfrm>
        </p:grpSpPr>
        <p:sp>
          <p:nvSpPr>
            <p:cNvPr id="1254" name="Rectangle 77"/>
            <p:cNvSpPr>
              <a:spLocks noChangeArrowheads="1"/>
            </p:cNvSpPr>
            <p:nvPr/>
          </p:nvSpPr>
          <p:spPr bwMode="auto">
            <a:xfrm>
              <a:off x="2352" y="2304"/>
              <a:ext cx="96" cy="288"/>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255" name="Oval 78"/>
            <p:cNvSpPr>
              <a:spLocks noChangeArrowheads="1"/>
            </p:cNvSpPr>
            <p:nvPr/>
          </p:nvSpPr>
          <p:spPr bwMode="auto">
            <a:xfrm>
              <a:off x="2208" y="2256"/>
              <a:ext cx="192" cy="38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grpSp>
        <p:nvGrpSpPr>
          <p:cNvPr id="5" name="Group 73"/>
          <p:cNvGrpSpPr>
            <a:grpSpLocks/>
          </p:cNvGrpSpPr>
          <p:nvPr/>
        </p:nvGrpSpPr>
        <p:grpSpPr bwMode="auto">
          <a:xfrm rot="10800000">
            <a:off x="719138" y="3273425"/>
            <a:ext cx="533400" cy="1143000"/>
            <a:chOff x="2208" y="2256"/>
            <a:chExt cx="240" cy="384"/>
          </a:xfrm>
        </p:grpSpPr>
        <p:sp>
          <p:nvSpPr>
            <p:cNvPr id="1252" name="Rectangle 74"/>
            <p:cNvSpPr>
              <a:spLocks noChangeArrowheads="1"/>
            </p:cNvSpPr>
            <p:nvPr/>
          </p:nvSpPr>
          <p:spPr bwMode="auto">
            <a:xfrm>
              <a:off x="2352" y="2304"/>
              <a:ext cx="96" cy="288"/>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253" name="Oval 75"/>
            <p:cNvSpPr>
              <a:spLocks noChangeArrowheads="1"/>
            </p:cNvSpPr>
            <p:nvPr/>
          </p:nvSpPr>
          <p:spPr bwMode="auto">
            <a:xfrm>
              <a:off x="2208" y="2256"/>
              <a:ext cx="192" cy="38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cxnSp>
        <p:nvCxnSpPr>
          <p:cNvPr id="272" name="Straight Connector 271"/>
          <p:cNvCxnSpPr/>
          <p:nvPr/>
        </p:nvCxnSpPr>
        <p:spPr>
          <a:xfrm rot="10800000" flipV="1">
            <a:off x="828675" y="3787775"/>
            <a:ext cx="5267325" cy="63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2" name="Right Triangle 131"/>
          <p:cNvSpPr/>
          <p:nvPr/>
        </p:nvSpPr>
        <p:spPr>
          <a:xfrm rot="16200000">
            <a:off x="3840163" y="2111375"/>
            <a:ext cx="152400" cy="304800"/>
          </a:xfrm>
          <a:prstGeom prst="r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3" name="Right Triangle 132"/>
          <p:cNvSpPr/>
          <p:nvPr/>
        </p:nvSpPr>
        <p:spPr>
          <a:xfrm rot="5400000">
            <a:off x="3840163" y="2111375"/>
            <a:ext cx="152400" cy="304800"/>
          </a:xfrm>
          <a:prstGeom prst="r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4" name="Right Triangle 133"/>
          <p:cNvSpPr/>
          <p:nvPr/>
        </p:nvSpPr>
        <p:spPr>
          <a:xfrm rot="16200000">
            <a:off x="3836988" y="1422400"/>
            <a:ext cx="152400" cy="304800"/>
          </a:xfrm>
          <a:prstGeom prst="r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5" name="Right Triangle 134"/>
          <p:cNvSpPr/>
          <p:nvPr/>
        </p:nvSpPr>
        <p:spPr>
          <a:xfrm rot="5400000">
            <a:off x="3836988" y="1422400"/>
            <a:ext cx="152400" cy="304800"/>
          </a:xfrm>
          <a:prstGeom prst="r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42" name="Straight Connector 141"/>
          <p:cNvCxnSpPr/>
          <p:nvPr/>
        </p:nvCxnSpPr>
        <p:spPr>
          <a:xfrm rot="5400000">
            <a:off x="3832225" y="2106613"/>
            <a:ext cx="15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12" name="AutoShape 96"/>
          <p:cNvSpPr>
            <a:spLocks noChangeArrowheads="1"/>
          </p:cNvSpPr>
          <p:nvPr/>
        </p:nvSpPr>
        <p:spPr bwMode="auto">
          <a:xfrm rot="5400000" flipH="1">
            <a:off x="3886994" y="1119982"/>
            <a:ext cx="46037" cy="2286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grpSp>
        <p:nvGrpSpPr>
          <p:cNvPr id="6" name="Group 125"/>
          <p:cNvGrpSpPr>
            <a:grpSpLocks/>
          </p:cNvGrpSpPr>
          <p:nvPr/>
        </p:nvGrpSpPr>
        <p:grpSpPr bwMode="auto">
          <a:xfrm rot="8950508">
            <a:off x="4060825" y="4179888"/>
            <a:ext cx="550863" cy="849312"/>
            <a:chOff x="2199" y="1255"/>
            <a:chExt cx="347" cy="492"/>
          </a:xfrm>
        </p:grpSpPr>
        <p:sp>
          <p:nvSpPr>
            <p:cNvPr id="3195" name="Rectangle 126"/>
            <p:cNvSpPr>
              <a:spLocks noChangeArrowheads="1"/>
            </p:cNvSpPr>
            <p:nvPr/>
          </p:nvSpPr>
          <p:spPr bwMode="auto">
            <a:xfrm rot="2700000">
              <a:off x="2346" y="1549"/>
              <a:ext cx="50" cy="347"/>
            </a:xfrm>
            <a:prstGeom prst="rect">
              <a:avLst/>
            </a:prstGeom>
            <a:solidFill>
              <a:schemeClr val="bg1">
                <a:lumMod val="85000"/>
              </a:schemeClr>
            </a:solidFill>
            <a:ln w="9525">
              <a:solidFill>
                <a:schemeClr val="tx1"/>
              </a:solidFill>
              <a:miter lim="800000"/>
              <a:headEnd/>
              <a:tailEnd/>
            </a:ln>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3196" name="Rectangle 127"/>
            <p:cNvSpPr>
              <a:spLocks noChangeArrowheads="1"/>
            </p:cNvSpPr>
            <p:nvPr/>
          </p:nvSpPr>
          <p:spPr bwMode="auto">
            <a:xfrm rot="-2700000">
              <a:off x="2368" y="1255"/>
              <a:ext cx="54" cy="326"/>
            </a:xfrm>
            <a:prstGeom prst="rect">
              <a:avLst/>
            </a:prstGeom>
            <a:solidFill>
              <a:schemeClr val="bg1">
                <a:lumMod val="85000"/>
              </a:schemeClr>
            </a:solidFill>
            <a:ln w="9525">
              <a:solidFill>
                <a:schemeClr val="tx1"/>
              </a:solidFill>
              <a:miter lim="800000"/>
              <a:headEnd/>
              <a:tailEnd/>
            </a:ln>
          </p:spPr>
          <p:txBody>
            <a:bodyPr wrap="none" anchor="ctr"/>
            <a:lstStyle/>
            <a:p>
              <a:pPr fontAlgn="base">
                <a:spcBef>
                  <a:spcPct val="0"/>
                </a:spcBef>
                <a:spcAft>
                  <a:spcPct val="0"/>
                </a:spcAft>
                <a:defRPr/>
              </a:pPr>
              <a:endParaRPr lang="en-US">
                <a:solidFill>
                  <a:srgbClr val="000000"/>
                </a:solidFill>
                <a:cs typeface="Arial" charset="0"/>
              </a:endParaRPr>
            </a:p>
          </p:txBody>
        </p:sp>
      </p:grpSp>
      <p:grpSp>
        <p:nvGrpSpPr>
          <p:cNvPr id="7" name="Group 136"/>
          <p:cNvGrpSpPr>
            <a:grpSpLocks/>
          </p:cNvGrpSpPr>
          <p:nvPr/>
        </p:nvGrpSpPr>
        <p:grpSpPr bwMode="auto">
          <a:xfrm rot="10101275">
            <a:off x="2468563" y="3001963"/>
            <a:ext cx="468312" cy="644525"/>
            <a:chOff x="3329" y="1602"/>
            <a:chExt cx="295" cy="406"/>
          </a:xfrm>
        </p:grpSpPr>
        <p:sp>
          <p:nvSpPr>
            <p:cNvPr id="3193" name="Rectangle 137"/>
            <p:cNvSpPr>
              <a:spLocks noChangeArrowheads="1"/>
            </p:cNvSpPr>
            <p:nvPr/>
          </p:nvSpPr>
          <p:spPr bwMode="auto">
            <a:xfrm rot="12261518">
              <a:off x="3329" y="1604"/>
              <a:ext cx="47" cy="288"/>
            </a:xfrm>
            <a:prstGeom prst="rect">
              <a:avLst/>
            </a:prstGeom>
            <a:solidFill>
              <a:schemeClr val="bg1">
                <a:lumMod val="85000"/>
              </a:schemeClr>
            </a:solidFill>
            <a:ln w="9525">
              <a:solidFill>
                <a:schemeClr val="tx1"/>
              </a:solidFill>
              <a:miter lim="800000"/>
              <a:headEnd/>
              <a:tailEnd/>
            </a:ln>
          </p:spPr>
          <p:txBody>
            <a:bodyPr wrap="none" anchor="ctr"/>
            <a:lstStyle/>
            <a:p>
              <a:pPr fontAlgn="base">
                <a:spcBef>
                  <a:spcPct val="0"/>
                </a:spcBef>
                <a:spcAft>
                  <a:spcPct val="0"/>
                </a:spcAft>
                <a:defRPr/>
              </a:pPr>
              <a:endParaRPr lang="en-US">
                <a:solidFill>
                  <a:srgbClr val="000000"/>
                </a:solidFill>
                <a:cs typeface="Arial" charset="0"/>
              </a:endParaRPr>
            </a:p>
          </p:txBody>
        </p:sp>
        <p:sp>
          <p:nvSpPr>
            <p:cNvPr id="3194" name="Rectangle 138"/>
            <p:cNvSpPr>
              <a:spLocks noChangeArrowheads="1"/>
            </p:cNvSpPr>
            <p:nvPr/>
          </p:nvSpPr>
          <p:spPr bwMode="auto">
            <a:xfrm rot="6861519">
              <a:off x="3456" y="1843"/>
              <a:ext cx="53" cy="285"/>
            </a:xfrm>
            <a:prstGeom prst="rect">
              <a:avLst/>
            </a:prstGeom>
            <a:solidFill>
              <a:schemeClr val="bg1">
                <a:lumMod val="85000"/>
              </a:schemeClr>
            </a:solidFill>
            <a:ln w="9525">
              <a:solidFill>
                <a:schemeClr val="tx1"/>
              </a:solidFill>
              <a:miter lim="800000"/>
              <a:headEnd/>
              <a:tailEnd/>
            </a:ln>
          </p:spPr>
          <p:txBody>
            <a:bodyPr wrap="none" anchor="ctr"/>
            <a:lstStyle/>
            <a:p>
              <a:pPr fontAlgn="base">
                <a:spcBef>
                  <a:spcPct val="0"/>
                </a:spcBef>
                <a:spcAft>
                  <a:spcPct val="0"/>
                </a:spcAft>
                <a:defRPr/>
              </a:pPr>
              <a:endParaRPr lang="en-US">
                <a:solidFill>
                  <a:srgbClr val="000000"/>
                </a:solidFill>
                <a:cs typeface="Arial" charset="0"/>
              </a:endParaRPr>
            </a:p>
          </p:txBody>
        </p:sp>
      </p:grpSp>
      <p:cxnSp>
        <p:nvCxnSpPr>
          <p:cNvPr id="202" name="Straight Connector 201"/>
          <p:cNvCxnSpPr/>
          <p:nvPr/>
        </p:nvCxnSpPr>
        <p:spPr>
          <a:xfrm flipV="1">
            <a:off x="838200" y="3143250"/>
            <a:ext cx="1968500" cy="7080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0800000" flipV="1">
            <a:off x="838200" y="3221038"/>
            <a:ext cx="2057400" cy="7096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838200" y="3702050"/>
            <a:ext cx="5257800" cy="2190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0800000" flipV="1">
            <a:off x="3916363" y="3802063"/>
            <a:ext cx="2179637" cy="8620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V="1">
            <a:off x="2806700" y="3144838"/>
            <a:ext cx="76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4146550" y="3711575"/>
            <a:ext cx="1922463" cy="7937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200525" y="3895725"/>
            <a:ext cx="1895475" cy="7524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H="1">
            <a:off x="4095751" y="4541837"/>
            <a:ext cx="152400" cy="793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0800000">
            <a:off x="838200" y="3743325"/>
            <a:ext cx="52578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54075" y="3106738"/>
            <a:ext cx="1812925" cy="6238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flipH="1">
            <a:off x="2658269" y="3126582"/>
            <a:ext cx="241300" cy="2079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10800000" flipV="1">
            <a:off x="838200" y="3349625"/>
            <a:ext cx="2035175" cy="698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838200" y="3600450"/>
            <a:ext cx="5257800" cy="4476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flipV="1">
            <a:off x="4159250" y="3608388"/>
            <a:ext cx="1927225" cy="7588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flipH="1">
            <a:off x="4079081" y="4452144"/>
            <a:ext cx="303213" cy="142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308475" y="3971925"/>
            <a:ext cx="1762125" cy="698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0800000">
            <a:off x="828675" y="3657600"/>
            <a:ext cx="5257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833438" y="3070225"/>
            <a:ext cx="1681162" cy="5794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H="1">
            <a:off x="2489201" y="3098800"/>
            <a:ext cx="387350" cy="3333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838200" y="3457575"/>
            <a:ext cx="2011363" cy="6921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838200" y="3514725"/>
            <a:ext cx="5257800" cy="6413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flipV="1">
            <a:off x="4191000" y="3527425"/>
            <a:ext cx="1895475" cy="7493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16200000" flipH="1">
            <a:off x="4079082" y="4398168"/>
            <a:ext cx="457200" cy="1952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4402138" y="4057650"/>
            <a:ext cx="1684337" cy="6588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10800000">
            <a:off x="838200" y="3590925"/>
            <a:ext cx="52578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838200" y="3362325"/>
            <a:ext cx="609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rot="2321073" flipV="1">
            <a:off x="1397000" y="3317875"/>
            <a:ext cx="150813" cy="46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46" name="Straight Connector 145"/>
          <p:cNvCxnSpPr>
            <a:stCxn id="140" idx="0"/>
            <a:endCxn id="153" idx="0"/>
          </p:cNvCxnSpPr>
          <p:nvPr/>
        </p:nvCxnSpPr>
        <p:spPr>
          <a:xfrm rot="5400000">
            <a:off x="419894" y="4390232"/>
            <a:ext cx="2070100" cy="47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533400" y="5419725"/>
            <a:ext cx="914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flipH="1" flipV="1">
            <a:off x="381000" y="5267325"/>
            <a:ext cx="304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rot="2961751" flipV="1">
            <a:off x="421482" y="5434806"/>
            <a:ext cx="196850"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53" name="Rectangle 152"/>
          <p:cNvSpPr/>
          <p:nvPr/>
        </p:nvSpPr>
        <p:spPr>
          <a:xfrm rot="19088753">
            <a:off x="1397000" y="5421313"/>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54" name="Rectangle 153"/>
          <p:cNvSpPr/>
          <p:nvPr/>
        </p:nvSpPr>
        <p:spPr>
          <a:xfrm rot="18875303">
            <a:off x="1814513" y="3143250"/>
            <a:ext cx="204788"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55" name="Straight Connector 154"/>
          <p:cNvCxnSpPr/>
          <p:nvPr/>
        </p:nvCxnSpPr>
        <p:spPr>
          <a:xfrm>
            <a:off x="1252538" y="503555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1262063" y="51117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1179513" y="51117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254125" y="5187950"/>
            <a:ext cx="746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939800" y="4978400"/>
            <a:ext cx="152400" cy="304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61" name="Straight Connector 160"/>
          <p:cNvCxnSpPr/>
          <p:nvPr/>
        </p:nvCxnSpPr>
        <p:spPr>
          <a:xfrm rot="10800000">
            <a:off x="1101725" y="5116513"/>
            <a:ext cx="15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0800000">
            <a:off x="782638" y="5121275"/>
            <a:ext cx="15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225550" y="5064125"/>
            <a:ext cx="1524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692150" y="5045075"/>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700088" y="512127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619125" y="5121275"/>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93738" y="5197475"/>
            <a:ext cx="746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663575" y="5075238"/>
            <a:ext cx="1524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33400" y="5114925"/>
            <a:ext cx="152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rot="19088753">
            <a:off x="454025" y="5083175"/>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76" name="Straight Connector 175"/>
          <p:cNvCxnSpPr/>
          <p:nvPr/>
        </p:nvCxnSpPr>
        <p:spPr>
          <a:xfrm>
            <a:off x="1344613" y="5114925"/>
            <a:ext cx="56991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rot="19088753">
            <a:off x="1868488" y="5126038"/>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180" name="Straight Connector 179"/>
          <p:cNvCxnSpPr/>
          <p:nvPr/>
        </p:nvCxnSpPr>
        <p:spPr>
          <a:xfrm rot="5400000" flipH="1" flipV="1">
            <a:off x="959644" y="4147344"/>
            <a:ext cx="1931988" cy="19050"/>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88" name="Oval 187"/>
          <p:cNvSpPr/>
          <p:nvPr/>
        </p:nvSpPr>
        <p:spPr>
          <a:xfrm>
            <a:off x="1828800" y="5029200"/>
            <a:ext cx="228600" cy="228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1" name="Rectangle 190"/>
          <p:cNvSpPr/>
          <p:nvPr/>
        </p:nvSpPr>
        <p:spPr>
          <a:xfrm rot="19088753">
            <a:off x="7834313" y="1411288"/>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2" name="Oval 191"/>
          <p:cNvSpPr/>
          <p:nvPr/>
        </p:nvSpPr>
        <p:spPr>
          <a:xfrm>
            <a:off x="7827963" y="1743075"/>
            <a:ext cx="228600" cy="228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169" name="AutoShape 98"/>
          <p:cNvSpPr>
            <a:spLocks noChangeArrowheads="1"/>
          </p:cNvSpPr>
          <p:nvPr/>
        </p:nvSpPr>
        <p:spPr bwMode="auto">
          <a:xfrm>
            <a:off x="6705600" y="1009650"/>
            <a:ext cx="46038" cy="2540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cxnSp>
        <p:nvCxnSpPr>
          <p:cNvPr id="211" name="Straight Connector 210"/>
          <p:cNvCxnSpPr/>
          <p:nvPr/>
        </p:nvCxnSpPr>
        <p:spPr>
          <a:xfrm flipV="1">
            <a:off x="1935163" y="2998788"/>
            <a:ext cx="482600" cy="192087"/>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0800000" flipV="1">
            <a:off x="3057525" y="3838575"/>
            <a:ext cx="3048000" cy="1219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rot="3195824">
            <a:off x="2003425" y="3295650"/>
            <a:ext cx="685800" cy="76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4" name="Rectangle 233"/>
          <p:cNvSpPr/>
          <p:nvPr/>
        </p:nvSpPr>
        <p:spPr>
          <a:xfrm rot="4015987">
            <a:off x="4276725" y="4324350"/>
            <a:ext cx="685800" cy="76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37" name="Rectangle 236"/>
          <p:cNvSpPr/>
          <p:nvPr/>
        </p:nvSpPr>
        <p:spPr>
          <a:xfrm rot="18875303">
            <a:off x="2936081" y="5003007"/>
            <a:ext cx="206375" cy="46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44" name="Straight Connector 243"/>
          <p:cNvCxnSpPr/>
          <p:nvPr/>
        </p:nvCxnSpPr>
        <p:spPr>
          <a:xfrm rot="5400000">
            <a:off x="2952750" y="5153025"/>
            <a:ext cx="228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76" name="AutoShape 96"/>
          <p:cNvSpPr>
            <a:spLocks noChangeArrowheads="1"/>
          </p:cNvSpPr>
          <p:nvPr/>
        </p:nvSpPr>
        <p:spPr bwMode="auto">
          <a:xfrm rot="5400000" flipH="1">
            <a:off x="3042444" y="5145882"/>
            <a:ext cx="46037" cy="2286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cxnSp>
        <p:nvCxnSpPr>
          <p:cNvPr id="246" name="Straight Connector 245"/>
          <p:cNvCxnSpPr/>
          <p:nvPr/>
        </p:nvCxnSpPr>
        <p:spPr>
          <a:xfrm rot="5400000">
            <a:off x="2949575" y="5387975"/>
            <a:ext cx="228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rot="2961751" flipV="1">
            <a:off x="2955132" y="5504656"/>
            <a:ext cx="196850"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73" name="Straight Connector 272"/>
          <p:cNvCxnSpPr>
            <a:stCxn id="247" idx="2"/>
          </p:cNvCxnSpPr>
          <p:nvPr/>
        </p:nvCxnSpPr>
        <p:spPr>
          <a:xfrm flipV="1">
            <a:off x="3070225" y="5505450"/>
            <a:ext cx="1501775" cy="79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80" name="AutoShape 99"/>
          <p:cNvSpPr>
            <a:spLocks noChangeArrowheads="1"/>
          </p:cNvSpPr>
          <p:nvPr/>
        </p:nvSpPr>
        <p:spPr bwMode="auto">
          <a:xfrm rot="10800000">
            <a:off x="4575175" y="5402263"/>
            <a:ext cx="46038" cy="200025"/>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cxnSp>
        <p:nvCxnSpPr>
          <p:cNvPr id="277" name="Straight Connector 276"/>
          <p:cNvCxnSpPr>
            <a:stCxn id="1180" idx="1"/>
          </p:cNvCxnSpPr>
          <p:nvPr/>
        </p:nvCxnSpPr>
        <p:spPr>
          <a:xfrm flipV="1">
            <a:off x="4621213" y="5495925"/>
            <a:ext cx="941387" cy="63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8" name="Rectangle 277"/>
          <p:cNvSpPr/>
          <p:nvPr/>
        </p:nvSpPr>
        <p:spPr>
          <a:xfrm>
            <a:off x="5556250" y="5419725"/>
            <a:ext cx="44450" cy="152400"/>
          </a:xfrm>
          <a:prstGeom prst="rect">
            <a:avLst/>
          </a:prstGeom>
          <a:solidFill>
            <a:schemeClr val="bg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9" name="Rectangle 278"/>
          <p:cNvSpPr/>
          <p:nvPr/>
        </p:nvSpPr>
        <p:spPr>
          <a:xfrm rot="19415394">
            <a:off x="7745413" y="5135563"/>
            <a:ext cx="230187" cy="519112"/>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0" name="Rectangle 279"/>
          <p:cNvSpPr/>
          <p:nvPr/>
        </p:nvSpPr>
        <p:spPr>
          <a:xfrm rot="19415394">
            <a:off x="6886575" y="5699125"/>
            <a:ext cx="230188" cy="519113"/>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1" name="Rectangle 280"/>
          <p:cNvSpPr/>
          <p:nvPr/>
        </p:nvSpPr>
        <p:spPr>
          <a:xfrm>
            <a:off x="8458200" y="5495925"/>
            <a:ext cx="76200" cy="76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283" name="Straight Connector 282"/>
          <p:cNvCxnSpPr>
            <a:stCxn id="278" idx="3"/>
          </p:cNvCxnSpPr>
          <p:nvPr/>
        </p:nvCxnSpPr>
        <p:spPr>
          <a:xfrm>
            <a:off x="5600700" y="5495925"/>
            <a:ext cx="2171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0800000" flipV="1">
            <a:off x="7010400" y="5484813"/>
            <a:ext cx="757238" cy="26035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0800000" flipV="1">
            <a:off x="7092950" y="5500688"/>
            <a:ext cx="674688" cy="427037"/>
          </a:xfrm>
          <a:prstGeom prst="line">
            <a:avLst/>
          </a:prstGeom>
          <a:ln>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0800000" flipV="1">
            <a:off x="7239000" y="5500688"/>
            <a:ext cx="528638" cy="5651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7019925" y="5751513"/>
            <a:ext cx="1447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7102475" y="5913438"/>
            <a:ext cx="1365250" cy="14287"/>
          </a:xfrm>
          <a:prstGeom prst="line">
            <a:avLst/>
          </a:prstGeom>
          <a:ln>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7229475" y="6075363"/>
            <a:ext cx="121920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193" name="TextBox 296"/>
          <p:cNvSpPr txBox="1">
            <a:spLocks noChangeArrowheads="1"/>
          </p:cNvSpPr>
          <p:nvPr/>
        </p:nvSpPr>
        <p:spPr bwMode="auto">
          <a:xfrm>
            <a:off x="6711950" y="1706563"/>
            <a:ext cx="685800" cy="261937"/>
          </a:xfrm>
          <a:prstGeom prst="rect">
            <a:avLst/>
          </a:prstGeom>
          <a:noFill/>
          <a:ln w="9525">
            <a:noFill/>
            <a:miter lim="800000"/>
            <a:headEnd/>
            <a:tailEnd/>
          </a:ln>
        </p:spPr>
        <p:txBody>
          <a:bodyPr>
            <a:spAutoFit/>
          </a:bodyPr>
          <a:lstStyle/>
          <a:p>
            <a:pPr fontAlgn="base">
              <a:spcBef>
                <a:spcPct val="0"/>
              </a:spcBef>
              <a:spcAft>
                <a:spcPct val="0"/>
              </a:spcAft>
            </a:pPr>
            <a:r>
              <a:rPr lang="en-US" sz="1100">
                <a:solidFill>
                  <a:srgbClr val="000000"/>
                </a:solidFill>
                <a:cs typeface="Arial" charset="0"/>
              </a:rPr>
              <a:t>Verdi-6</a:t>
            </a:r>
          </a:p>
        </p:txBody>
      </p:sp>
      <p:sp>
        <p:nvSpPr>
          <p:cNvPr id="1194" name="TextBox 297"/>
          <p:cNvSpPr txBox="1">
            <a:spLocks noChangeArrowheads="1"/>
          </p:cNvSpPr>
          <p:nvPr/>
        </p:nvSpPr>
        <p:spPr bwMode="auto">
          <a:xfrm>
            <a:off x="8156575" y="1168400"/>
            <a:ext cx="762000" cy="368300"/>
          </a:xfrm>
          <a:prstGeom prst="rect">
            <a:avLst/>
          </a:prstGeom>
          <a:noFill/>
          <a:ln w="9525">
            <a:noFill/>
            <a:miter lim="800000"/>
            <a:headEnd/>
            <a:tailEnd/>
          </a:ln>
        </p:spPr>
        <p:txBody>
          <a:bodyPr>
            <a:spAutoFit/>
          </a:bodyPr>
          <a:lstStyle/>
          <a:p>
            <a:pPr fontAlgn="base">
              <a:spcBef>
                <a:spcPct val="0"/>
              </a:spcBef>
              <a:spcAft>
                <a:spcPct val="0"/>
              </a:spcAft>
            </a:pPr>
            <a:r>
              <a:rPr lang="en-US" sz="900">
                <a:solidFill>
                  <a:srgbClr val="000000"/>
                </a:solidFill>
                <a:cs typeface="Arial" charset="0"/>
              </a:rPr>
              <a:t>Femtolaser oscillator</a:t>
            </a:r>
          </a:p>
        </p:txBody>
      </p:sp>
      <p:sp>
        <p:nvSpPr>
          <p:cNvPr id="299" name="Rectangle 298"/>
          <p:cNvSpPr/>
          <p:nvPr/>
        </p:nvSpPr>
        <p:spPr>
          <a:xfrm>
            <a:off x="609600" y="2219325"/>
            <a:ext cx="12954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00" name="Rectangle 299"/>
          <p:cNvSpPr/>
          <p:nvPr/>
        </p:nvSpPr>
        <p:spPr>
          <a:xfrm>
            <a:off x="7010400" y="2219325"/>
            <a:ext cx="1295400" cy="609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01" name="Rectangle 300"/>
          <p:cNvSpPr/>
          <p:nvPr/>
        </p:nvSpPr>
        <p:spPr>
          <a:xfrm>
            <a:off x="569913" y="2444750"/>
            <a:ext cx="46037"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198" name="AutoShape 98"/>
          <p:cNvSpPr>
            <a:spLocks noChangeArrowheads="1"/>
          </p:cNvSpPr>
          <p:nvPr/>
        </p:nvSpPr>
        <p:spPr bwMode="auto">
          <a:xfrm>
            <a:off x="390525" y="2432050"/>
            <a:ext cx="46038" cy="2540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04" name="Rectangle 303"/>
          <p:cNvSpPr/>
          <p:nvPr/>
        </p:nvSpPr>
        <p:spPr>
          <a:xfrm rot="18875303">
            <a:off x="31750" y="2503488"/>
            <a:ext cx="204787" cy="46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05" name="Rectangle 304"/>
          <p:cNvSpPr/>
          <p:nvPr/>
        </p:nvSpPr>
        <p:spPr>
          <a:xfrm rot="2961751" flipV="1">
            <a:off x="40482" y="3891756"/>
            <a:ext cx="196850"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01" name="AutoShape 96"/>
          <p:cNvSpPr>
            <a:spLocks noChangeArrowheads="1"/>
          </p:cNvSpPr>
          <p:nvPr/>
        </p:nvSpPr>
        <p:spPr bwMode="auto">
          <a:xfrm rot="5400000" flipH="1">
            <a:off x="148431" y="3051969"/>
            <a:ext cx="46038" cy="2286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202" name="AutoShape 99"/>
          <p:cNvSpPr>
            <a:spLocks noChangeArrowheads="1"/>
          </p:cNvSpPr>
          <p:nvPr/>
        </p:nvSpPr>
        <p:spPr bwMode="auto">
          <a:xfrm rot="10800000">
            <a:off x="438150" y="3798888"/>
            <a:ext cx="46038" cy="200025"/>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08" name="Rectangle 307"/>
          <p:cNvSpPr/>
          <p:nvPr/>
        </p:nvSpPr>
        <p:spPr>
          <a:xfrm>
            <a:off x="8299450" y="2447925"/>
            <a:ext cx="46038" cy="2286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04" name="AutoShape 99"/>
          <p:cNvSpPr>
            <a:spLocks noChangeArrowheads="1"/>
          </p:cNvSpPr>
          <p:nvPr/>
        </p:nvSpPr>
        <p:spPr bwMode="auto">
          <a:xfrm rot="10800000">
            <a:off x="8501063" y="2457450"/>
            <a:ext cx="46037" cy="200025"/>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10" name="Rectangle 309"/>
          <p:cNvSpPr/>
          <p:nvPr/>
        </p:nvSpPr>
        <p:spPr>
          <a:xfrm rot="2961751" flipV="1">
            <a:off x="8914607" y="2515394"/>
            <a:ext cx="196850" cy="460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06" name="AutoShape 96"/>
          <p:cNvSpPr>
            <a:spLocks noChangeArrowheads="1"/>
          </p:cNvSpPr>
          <p:nvPr/>
        </p:nvSpPr>
        <p:spPr bwMode="auto">
          <a:xfrm rot="5400000" flipH="1">
            <a:off x="8976519" y="2869407"/>
            <a:ext cx="46037" cy="2286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312" name="Rectangle 311"/>
          <p:cNvSpPr/>
          <p:nvPr/>
        </p:nvSpPr>
        <p:spPr>
          <a:xfrm rot="19088753">
            <a:off x="8947150" y="3824288"/>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208" name="AutoShape 98"/>
          <p:cNvSpPr>
            <a:spLocks noChangeArrowheads="1"/>
          </p:cNvSpPr>
          <p:nvPr/>
        </p:nvSpPr>
        <p:spPr bwMode="auto">
          <a:xfrm>
            <a:off x="8250238" y="3690938"/>
            <a:ext cx="46037" cy="2540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sp>
        <p:nvSpPr>
          <p:cNvPr id="1209" name="AutoShape 98"/>
          <p:cNvSpPr>
            <a:spLocks noChangeArrowheads="1"/>
          </p:cNvSpPr>
          <p:nvPr/>
        </p:nvSpPr>
        <p:spPr bwMode="auto">
          <a:xfrm>
            <a:off x="6961188" y="3702050"/>
            <a:ext cx="46037" cy="254000"/>
          </a:xfrm>
          <a:prstGeom prst="flowChartDelay">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cs typeface="Arial" charset="0"/>
            </a:endParaRPr>
          </a:p>
        </p:txBody>
      </p:sp>
      <p:cxnSp>
        <p:nvCxnSpPr>
          <p:cNvPr id="318" name="Straight Connector 317"/>
          <p:cNvCxnSpPr>
            <a:stCxn id="308" idx="3"/>
            <a:endCxn id="1204" idx="3"/>
          </p:cNvCxnSpPr>
          <p:nvPr/>
        </p:nvCxnSpPr>
        <p:spPr>
          <a:xfrm flipV="1">
            <a:off x="8345488" y="2557463"/>
            <a:ext cx="155575" cy="4762"/>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1204" idx="1"/>
            <a:endCxn id="310" idx="0"/>
          </p:cNvCxnSpPr>
          <p:nvPr/>
        </p:nvCxnSpPr>
        <p:spPr>
          <a:xfrm flipV="1">
            <a:off x="8547100" y="2552700"/>
            <a:ext cx="449263" cy="4763"/>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10" idx="0"/>
            <a:endCxn id="1206" idx="3"/>
          </p:cNvCxnSpPr>
          <p:nvPr/>
        </p:nvCxnSpPr>
        <p:spPr>
          <a:xfrm rot="10800000" flipH="1" flipV="1">
            <a:off x="8996363" y="2552700"/>
            <a:ext cx="3175" cy="407988"/>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1206" idx="1"/>
            <a:endCxn id="312" idx="0"/>
          </p:cNvCxnSpPr>
          <p:nvPr/>
        </p:nvCxnSpPr>
        <p:spPr>
          <a:xfrm rot="16200000" flipH="1">
            <a:off x="8589169" y="3417094"/>
            <a:ext cx="823913" cy="3175"/>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rot="16200000" flipV="1">
            <a:off x="8653463" y="3481387"/>
            <a:ext cx="1588" cy="696913"/>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10800000" flipV="1">
            <a:off x="7010400" y="3825875"/>
            <a:ext cx="1239838" cy="12700"/>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232" idx="3"/>
          </p:cNvCxnSpPr>
          <p:nvPr/>
        </p:nvCxnSpPr>
        <p:spPr>
          <a:xfrm rot="10800000">
            <a:off x="3830638" y="3824288"/>
            <a:ext cx="3130550" cy="14287"/>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01" idx="1"/>
            <a:endCxn id="1198" idx="3"/>
          </p:cNvCxnSpPr>
          <p:nvPr/>
        </p:nvCxnSpPr>
        <p:spPr>
          <a:xfrm rot="10800000" flipV="1">
            <a:off x="436563" y="2559050"/>
            <a:ext cx="133350" cy="0"/>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5400000">
            <a:off x="-142875" y="2847975"/>
            <a:ext cx="609600" cy="0"/>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152400" y="2560638"/>
            <a:ext cx="244475" cy="0"/>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305" idx="2"/>
          </p:cNvCxnSpPr>
          <p:nvPr/>
        </p:nvCxnSpPr>
        <p:spPr>
          <a:xfrm>
            <a:off x="157163" y="3900488"/>
            <a:ext cx="284162" cy="4762"/>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endCxn id="232" idx="1"/>
          </p:cNvCxnSpPr>
          <p:nvPr/>
        </p:nvCxnSpPr>
        <p:spPr>
          <a:xfrm flipV="1">
            <a:off x="484188" y="3824288"/>
            <a:ext cx="2762250" cy="82550"/>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sp>
        <p:nvSpPr>
          <p:cNvPr id="1222" name="TextBox 368"/>
          <p:cNvSpPr txBox="1">
            <a:spLocks noChangeArrowheads="1"/>
          </p:cNvSpPr>
          <p:nvPr/>
        </p:nvSpPr>
        <p:spPr bwMode="auto">
          <a:xfrm>
            <a:off x="628650" y="2368550"/>
            <a:ext cx="1524000" cy="338138"/>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000000"/>
                </a:solidFill>
                <a:cs typeface="Arial" charset="0"/>
              </a:rPr>
              <a:t>Evolution 30</a:t>
            </a:r>
          </a:p>
        </p:txBody>
      </p:sp>
      <p:sp>
        <p:nvSpPr>
          <p:cNvPr id="1223" name="TextBox 369"/>
          <p:cNvSpPr txBox="1">
            <a:spLocks noChangeArrowheads="1"/>
          </p:cNvSpPr>
          <p:nvPr/>
        </p:nvSpPr>
        <p:spPr bwMode="auto">
          <a:xfrm>
            <a:off x="7019925" y="2374900"/>
            <a:ext cx="1524000" cy="338138"/>
          </a:xfrm>
          <a:prstGeom prst="rect">
            <a:avLst/>
          </a:prstGeom>
          <a:noFill/>
          <a:ln w="9525">
            <a:noFill/>
            <a:miter lim="800000"/>
            <a:headEnd/>
            <a:tailEnd/>
          </a:ln>
        </p:spPr>
        <p:txBody>
          <a:bodyPr>
            <a:spAutoFit/>
          </a:bodyPr>
          <a:lstStyle/>
          <a:p>
            <a:pPr fontAlgn="base">
              <a:spcBef>
                <a:spcPct val="0"/>
              </a:spcBef>
              <a:spcAft>
                <a:spcPct val="0"/>
              </a:spcAft>
            </a:pPr>
            <a:r>
              <a:rPr lang="en-US" sz="1600">
                <a:solidFill>
                  <a:srgbClr val="000000"/>
                </a:solidFill>
                <a:cs typeface="Arial" charset="0"/>
              </a:rPr>
              <a:t>Evolution 30</a:t>
            </a:r>
          </a:p>
        </p:txBody>
      </p:sp>
      <p:sp>
        <p:nvSpPr>
          <p:cNvPr id="1224" name="TextBox 371"/>
          <p:cNvSpPr txBox="1">
            <a:spLocks noChangeArrowheads="1"/>
          </p:cNvSpPr>
          <p:nvPr/>
        </p:nvSpPr>
        <p:spPr bwMode="auto">
          <a:xfrm>
            <a:off x="4886325" y="771525"/>
            <a:ext cx="600075" cy="381000"/>
          </a:xfrm>
          <a:prstGeom prst="rect">
            <a:avLst/>
          </a:prstGeom>
          <a:noFill/>
          <a:ln w="9525">
            <a:noFill/>
            <a:miter lim="800000"/>
            <a:headEnd/>
            <a:tailEnd/>
          </a:ln>
        </p:spPr>
        <p:txBody>
          <a:bodyPr vert="eaVert">
            <a:spAutoFit/>
          </a:bodyPr>
          <a:lstStyle/>
          <a:p>
            <a:pPr fontAlgn="base">
              <a:spcBef>
                <a:spcPct val="0"/>
              </a:spcBef>
              <a:spcAft>
                <a:spcPct val="0"/>
              </a:spcAft>
            </a:pPr>
            <a:r>
              <a:rPr lang="en-US" sz="900">
                <a:solidFill>
                  <a:srgbClr val="000000"/>
                </a:solidFill>
                <a:cs typeface="Arial" charset="0"/>
              </a:rPr>
              <a:t>PC1</a:t>
            </a:r>
          </a:p>
          <a:p>
            <a:pPr fontAlgn="base">
              <a:spcBef>
                <a:spcPct val="0"/>
              </a:spcBef>
              <a:spcAft>
                <a:spcPct val="0"/>
              </a:spcAft>
            </a:pPr>
            <a:endParaRPr lang="en-US">
              <a:solidFill>
                <a:srgbClr val="000000"/>
              </a:solidFill>
              <a:cs typeface="Arial" charset="0"/>
            </a:endParaRPr>
          </a:p>
        </p:txBody>
      </p:sp>
      <p:sp>
        <p:nvSpPr>
          <p:cNvPr id="1225" name="TextBox 372"/>
          <p:cNvSpPr txBox="1">
            <a:spLocks noChangeArrowheads="1"/>
          </p:cNvSpPr>
          <p:nvPr/>
        </p:nvSpPr>
        <p:spPr bwMode="auto">
          <a:xfrm>
            <a:off x="569913" y="4981575"/>
            <a:ext cx="600075" cy="381000"/>
          </a:xfrm>
          <a:prstGeom prst="rect">
            <a:avLst/>
          </a:prstGeom>
          <a:noFill/>
          <a:ln w="9525">
            <a:noFill/>
            <a:miter lim="800000"/>
            <a:headEnd/>
            <a:tailEnd/>
          </a:ln>
        </p:spPr>
        <p:txBody>
          <a:bodyPr vert="eaVert">
            <a:spAutoFit/>
          </a:bodyPr>
          <a:lstStyle/>
          <a:p>
            <a:pPr fontAlgn="base">
              <a:spcBef>
                <a:spcPct val="0"/>
              </a:spcBef>
              <a:spcAft>
                <a:spcPct val="0"/>
              </a:spcAft>
            </a:pPr>
            <a:r>
              <a:rPr lang="en-US" sz="900">
                <a:solidFill>
                  <a:srgbClr val="000000"/>
                </a:solidFill>
                <a:cs typeface="Arial" charset="0"/>
              </a:rPr>
              <a:t>PC2</a:t>
            </a:r>
          </a:p>
          <a:p>
            <a:pPr fontAlgn="base">
              <a:spcBef>
                <a:spcPct val="0"/>
              </a:spcBef>
              <a:spcAft>
                <a:spcPct val="0"/>
              </a:spcAft>
            </a:pPr>
            <a:endParaRPr lang="en-US">
              <a:solidFill>
                <a:srgbClr val="000000"/>
              </a:solidFill>
              <a:cs typeface="Arial" charset="0"/>
            </a:endParaRPr>
          </a:p>
        </p:txBody>
      </p:sp>
      <p:cxnSp>
        <p:nvCxnSpPr>
          <p:cNvPr id="376" name="Straight Connector 375"/>
          <p:cNvCxnSpPr/>
          <p:nvPr/>
        </p:nvCxnSpPr>
        <p:spPr>
          <a:xfrm rot="10800000">
            <a:off x="5943600" y="5200650"/>
            <a:ext cx="1824038" cy="273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8" name="Rectangle 377"/>
          <p:cNvSpPr/>
          <p:nvPr/>
        </p:nvSpPr>
        <p:spPr>
          <a:xfrm rot="18875303">
            <a:off x="5815806" y="5155407"/>
            <a:ext cx="206375" cy="46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380" name="Straight Connector 379"/>
          <p:cNvCxnSpPr>
            <a:stCxn id="378" idx="2"/>
          </p:cNvCxnSpPr>
          <p:nvPr/>
        </p:nvCxnSpPr>
        <p:spPr>
          <a:xfrm>
            <a:off x="5935663" y="5194300"/>
            <a:ext cx="7937" cy="1444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1" name="Rectangle 380"/>
          <p:cNvSpPr/>
          <p:nvPr/>
        </p:nvSpPr>
        <p:spPr>
          <a:xfrm rot="2772049">
            <a:off x="5861050" y="6646863"/>
            <a:ext cx="142875" cy="44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82" name="Oval 381"/>
          <p:cNvSpPr/>
          <p:nvPr/>
        </p:nvSpPr>
        <p:spPr>
          <a:xfrm rot="5283296">
            <a:off x="5821363" y="6550025"/>
            <a:ext cx="228600" cy="228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cxnSp>
        <p:nvCxnSpPr>
          <p:cNvPr id="386" name="Straight Arrow Connector 385"/>
          <p:cNvCxnSpPr/>
          <p:nvPr/>
        </p:nvCxnSpPr>
        <p:spPr>
          <a:xfrm>
            <a:off x="5943600" y="6623050"/>
            <a:ext cx="3048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2" name="TextBox 386"/>
          <p:cNvSpPr txBox="1">
            <a:spLocks noChangeArrowheads="1"/>
          </p:cNvSpPr>
          <p:nvPr/>
        </p:nvSpPr>
        <p:spPr bwMode="auto">
          <a:xfrm>
            <a:off x="8037513" y="6315075"/>
            <a:ext cx="1106487" cy="276225"/>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srgbClr val="000000"/>
                </a:solidFill>
                <a:cs typeface="Arial" charset="0"/>
              </a:rPr>
              <a:t>Final Output</a:t>
            </a:r>
          </a:p>
        </p:txBody>
      </p:sp>
      <p:cxnSp>
        <p:nvCxnSpPr>
          <p:cNvPr id="393" name="Straight Connector 392"/>
          <p:cNvCxnSpPr/>
          <p:nvPr/>
        </p:nvCxnSpPr>
        <p:spPr>
          <a:xfrm rot="5400000">
            <a:off x="-200025" y="3546476"/>
            <a:ext cx="720725" cy="6350"/>
          </a:xfrm>
          <a:prstGeom prst="line">
            <a:avLst/>
          </a:prstGeom>
          <a:ln w="38100">
            <a:solidFill>
              <a:srgbClr val="30F047"/>
            </a:solidFill>
          </a:ln>
        </p:spPr>
        <p:style>
          <a:lnRef idx="1">
            <a:schemeClr val="accent1"/>
          </a:lnRef>
          <a:fillRef idx="0">
            <a:schemeClr val="accent1"/>
          </a:fillRef>
          <a:effectRef idx="0">
            <a:schemeClr val="accent1"/>
          </a:effectRef>
          <a:fontRef idx="minor">
            <a:schemeClr val="tx1"/>
          </a:fontRef>
        </p:style>
      </p:cxnSp>
      <p:sp>
        <p:nvSpPr>
          <p:cNvPr id="1235" name="TextBox 395"/>
          <p:cNvSpPr txBox="1">
            <a:spLocks noChangeArrowheads="1"/>
          </p:cNvSpPr>
          <p:nvPr/>
        </p:nvSpPr>
        <p:spPr bwMode="auto">
          <a:xfrm>
            <a:off x="665163" y="390525"/>
            <a:ext cx="12954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cs typeface="Arial" charset="0"/>
              </a:rPr>
              <a:t>Stretcher</a:t>
            </a:r>
          </a:p>
        </p:txBody>
      </p:sp>
      <p:sp>
        <p:nvSpPr>
          <p:cNvPr id="1236" name="TextBox 396"/>
          <p:cNvSpPr txBox="1">
            <a:spLocks noChangeArrowheads="1"/>
          </p:cNvSpPr>
          <p:nvPr/>
        </p:nvSpPr>
        <p:spPr bwMode="auto">
          <a:xfrm>
            <a:off x="6400800" y="4810125"/>
            <a:ext cx="1295400" cy="307975"/>
          </a:xfrm>
          <a:prstGeom prst="rect">
            <a:avLst/>
          </a:prstGeom>
          <a:noFill/>
          <a:ln w="9525">
            <a:noFill/>
            <a:miter lim="800000"/>
            <a:headEnd/>
            <a:tailEnd/>
          </a:ln>
        </p:spPr>
        <p:txBody>
          <a:bodyPr>
            <a:spAutoFit/>
          </a:bodyPr>
          <a:lstStyle/>
          <a:p>
            <a:pPr algn="ctr" fontAlgn="base">
              <a:spcBef>
                <a:spcPct val="0"/>
              </a:spcBef>
              <a:spcAft>
                <a:spcPct val="0"/>
              </a:spcAft>
            </a:pPr>
            <a:r>
              <a:rPr lang="en-US" sz="1400">
                <a:solidFill>
                  <a:srgbClr val="000000"/>
                </a:solidFill>
                <a:cs typeface="Arial" charset="0"/>
              </a:rPr>
              <a:t>Compressor</a:t>
            </a:r>
          </a:p>
        </p:txBody>
      </p:sp>
      <p:sp>
        <p:nvSpPr>
          <p:cNvPr id="1237" name="TextBox 397"/>
          <p:cNvSpPr txBox="1">
            <a:spLocks noChangeArrowheads="1"/>
          </p:cNvSpPr>
          <p:nvPr/>
        </p:nvSpPr>
        <p:spPr bwMode="auto">
          <a:xfrm>
            <a:off x="3962400" y="3176588"/>
            <a:ext cx="1295400" cy="338137"/>
          </a:xfrm>
          <a:prstGeom prst="rect">
            <a:avLst/>
          </a:prstGeom>
          <a:noFill/>
          <a:ln w="9525">
            <a:noFill/>
            <a:miter lim="800000"/>
            <a:headEnd/>
            <a:tailEnd/>
          </a:ln>
        </p:spPr>
        <p:txBody>
          <a:bodyPr>
            <a:spAutoFit/>
          </a:bodyPr>
          <a:lstStyle/>
          <a:p>
            <a:pPr algn="ctr" fontAlgn="base">
              <a:spcBef>
                <a:spcPct val="0"/>
              </a:spcBef>
              <a:spcAft>
                <a:spcPct val="0"/>
              </a:spcAft>
            </a:pPr>
            <a:r>
              <a:rPr lang="en-US" sz="1600">
                <a:solidFill>
                  <a:srgbClr val="000000"/>
                </a:solidFill>
                <a:cs typeface="Arial" charset="0"/>
              </a:rPr>
              <a:t>Amplifier</a:t>
            </a:r>
          </a:p>
        </p:txBody>
      </p:sp>
      <p:sp>
        <p:nvSpPr>
          <p:cNvPr id="1238" name="TextBox 398"/>
          <p:cNvSpPr txBox="1">
            <a:spLocks noChangeArrowheads="1"/>
          </p:cNvSpPr>
          <p:nvPr/>
        </p:nvSpPr>
        <p:spPr bwMode="auto">
          <a:xfrm>
            <a:off x="7324725" y="884238"/>
            <a:ext cx="91440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Seed</a:t>
            </a:r>
          </a:p>
        </p:txBody>
      </p:sp>
      <p:sp>
        <p:nvSpPr>
          <p:cNvPr id="1239" name="TextBox 399"/>
          <p:cNvSpPr txBox="1">
            <a:spLocks noChangeArrowheads="1"/>
          </p:cNvSpPr>
          <p:nvPr/>
        </p:nvSpPr>
        <p:spPr bwMode="auto">
          <a:xfrm>
            <a:off x="1981200" y="2371725"/>
            <a:ext cx="83820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Pump</a:t>
            </a:r>
          </a:p>
        </p:txBody>
      </p:sp>
      <p:sp>
        <p:nvSpPr>
          <p:cNvPr id="1240" name="TextBox 400"/>
          <p:cNvSpPr txBox="1">
            <a:spLocks noChangeArrowheads="1"/>
          </p:cNvSpPr>
          <p:nvPr/>
        </p:nvSpPr>
        <p:spPr bwMode="auto">
          <a:xfrm>
            <a:off x="6364288" y="2371725"/>
            <a:ext cx="838200" cy="307975"/>
          </a:xfrm>
          <a:prstGeom prst="rect">
            <a:avLst/>
          </a:prstGeom>
          <a:noFill/>
          <a:ln w="9525">
            <a:noFill/>
            <a:miter lim="800000"/>
            <a:headEnd/>
            <a:tailEnd/>
          </a:ln>
        </p:spPr>
        <p:txBody>
          <a:bodyPr>
            <a:spAutoFit/>
          </a:bodyPr>
          <a:lstStyle/>
          <a:p>
            <a:pPr fontAlgn="base">
              <a:spcBef>
                <a:spcPct val="0"/>
              </a:spcBef>
              <a:spcAft>
                <a:spcPct val="0"/>
              </a:spcAft>
            </a:pPr>
            <a:r>
              <a:rPr lang="en-US" sz="1400">
                <a:solidFill>
                  <a:srgbClr val="000000"/>
                </a:solidFill>
                <a:cs typeface="Arial" charset="0"/>
              </a:rPr>
              <a:t>Pump</a:t>
            </a:r>
          </a:p>
        </p:txBody>
      </p:sp>
      <p:cxnSp>
        <p:nvCxnSpPr>
          <p:cNvPr id="235" name="Straight Connector 234"/>
          <p:cNvCxnSpPr/>
          <p:nvPr/>
        </p:nvCxnSpPr>
        <p:spPr>
          <a:xfrm>
            <a:off x="3827463" y="3787775"/>
            <a:ext cx="99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3827463" y="3863975"/>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4732338" y="3787775"/>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244725" y="3797300"/>
            <a:ext cx="990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325688" y="3873500"/>
            <a:ext cx="914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2254250" y="3797300"/>
            <a:ext cx="7620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Parallelogram 252"/>
          <p:cNvSpPr/>
          <p:nvPr/>
        </p:nvSpPr>
        <p:spPr>
          <a:xfrm>
            <a:off x="3438525" y="3787775"/>
            <a:ext cx="228600" cy="76200"/>
          </a:xfrm>
          <a:prstGeom prst="parallelogram">
            <a:avLst/>
          </a:prstGeom>
          <a:solidFill>
            <a:srgbClr val="BD7C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aphicFrame>
        <p:nvGraphicFramePr>
          <p:cNvPr id="1026" name="Object 230"/>
          <p:cNvGraphicFramePr>
            <a:graphicFrameLocks noChangeAspect="1"/>
          </p:cNvGraphicFramePr>
          <p:nvPr/>
        </p:nvGraphicFramePr>
        <p:xfrm>
          <a:off x="5827713" y="434975"/>
          <a:ext cx="165100" cy="393700"/>
        </p:xfrm>
        <a:graphic>
          <a:graphicData uri="http://schemas.openxmlformats.org/presentationml/2006/ole">
            <p:oleObj spid="_x0000_s31746" name="Equation" r:id="rId3" imgW="164957" imgH="393359" progId="Equation.3">
              <p:embed/>
            </p:oleObj>
          </a:graphicData>
        </a:graphic>
      </p:graphicFrame>
      <p:graphicFrame>
        <p:nvGraphicFramePr>
          <p:cNvPr id="1027" name="Object 231"/>
          <p:cNvGraphicFramePr>
            <a:graphicFrameLocks noChangeAspect="1"/>
          </p:cNvGraphicFramePr>
          <p:nvPr/>
        </p:nvGraphicFramePr>
        <p:xfrm>
          <a:off x="5491163" y="5578475"/>
          <a:ext cx="165100" cy="393700"/>
        </p:xfrm>
        <a:graphic>
          <a:graphicData uri="http://schemas.openxmlformats.org/presentationml/2006/ole">
            <p:oleObj spid="_x0000_s31747" name="Equation" r:id="rId4" imgW="164957" imgH="393359" progId="Equation.3">
              <p:embed/>
            </p:oleObj>
          </a:graphicData>
        </a:graphic>
      </p:graphicFrame>
      <p:graphicFrame>
        <p:nvGraphicFramePr>
          <p:cNvPr id="1028" name="Object 232"/>
          <p:cNvGraphicFramePr>
            <a:graphicFrameLocks noChangeAspect="1"/>
          </p:cNvGraphicFramePr>
          <p:nvPr/>
        </p:nvGraphicFramePr>
        <p:xfrm>
          <a:off x="8315325" y="2659063"/>
          <a:ext cx="152400" cy="363537"/>
        </p:xfrm>
        <a:graphic>
          <a:graphicData uri="http://schemas.openxmlformats.org/presentationml/2006/ole">
            <p:oleObj spid="_x0000_s31748" name="Equation" r:id="rId5" imgW="164957" imgH="393359" progId="Equation.3">
              <p:embed/>
            </p:oleObj>
          </a:graphicData>
        </a:graphic>
      </p:graphicFrame>
      <p:graphicFrame>
        <p:nvGraphicFramePr>
          <p:cNvPr id="1029" name="Object 233"/>
          <p:cNvGraphicFramePr>
            <a:graphicFrameLocks noChangeAspect="1"/>
          </p:cNvGraphicFramePr>
          <p:nvPr/>
        </p:nvGraphicFramePr>
        <p:xfrm>
          <a:off x="430213" y="2605088"/>
          <a:ext cx="152400" cy="363537"/>
        </p:xfrm>
        <a:graphic>
          <a:graphicData uri="http://schemas.openxmlformats.org/presentationml/2006/ole">
            <p:oleObj spid="_x0000_s31749" name="Equation" r:id="rId6" imgW="164957" imgH="393359" progId="Equation.3">
              <p:embed/>
            </p:oleObj>
          </a:graphicData>
        </a:graphic>
      </p:graphicFrame>
    </p:spTree>
    <p:extLst>
      <p:ext uri="{BB962C8B-B14F-4D97-AF65-F5344CB8AC3E}">
        <p14:creationId xmlns:p14="http://schemas.microsoft.com/office/powerpoint/2010/main" xmlns="" val="174279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762000" y="1971004"/>
            <a:ext cx="7620000" cy="4714875"/>
          </a:xfrm>
          <a:prstGeom prst="rect">
            <a:avLst/>
          </a:prstGeom>
          <a:noFill/>
          <a:ln w="9525">
            <a:noFill/>
            <a:miter lim="800000"/>
            <a:headEnd/>
            <a:tailEnd/>
          </a:ln>
        </p:spPr>
      </p:pic>
      <p:sp>
        <p:nvSpPr>
          <p:cNvPr id="3077" name="Rectangle 3"/>
          <p:cNvSpPr>
            <a:spLocks noChangeArrowheads="1"/>
          </p:cNvSpPr>
          <p:nvPr/>
        </p:nvSpPr>
        <p:spPr bwMode="auto">
          <a:xfrm>
            <a:off x="772651" y="1273634"/>
            <a:ext cx="3009900" cy="673100"/>
          </a:xfrm>
          <a:prstGeom prst="rect">
            <a:avLst/>
          </a:prstGeom>
          <a:solidFill>
            <a:schemeClr val="bg1"/>
          </a:solidFill>
          <a:ln w="9525">
            <a:noFill/>
            <a:miter lim="800000"/>
            <a:headEnd/>
            <a:tailEnd/>
          </a:ln>
        </p:spPr>
        <p:txBody>
          <a:bodyPr anchor="ctr"/>
          <a:lstStyle/>
          <a:p>
            <a:pPr algn="ctr"/>
            <a:r>
              <a:rPr lang="en-US" sz="1600" dirty="0">
                <a:solidFill>
                  <a:srgbClr val="00B050"/>
                </a:solidFill>
                <a:latin typeface="Comic Sans MS" pitchFamily="66" charset="0"/>
              </a:rPr>
              <a:t>Mode-Locked</a:t>
            </a:r>
          </a:p>
          <a:p>
            <a:pPr algn="ctr"/>
            <a:r>
              <a:rPr lang="en-US" sz="1600" dirty="0" err="1">
                <a:solidFill>
                  <a:srgbClr val="00B050"/>
                </a:solidFill>
                <a:latin typeface="Comic Sans MS" pitchFamily="66" charset="0"/>
              </a:rPr>
              <a:t>Ti:Sapphire</a:t>
            </a:r>
            <a:r>
              <a:rPr lang="en-US" sz="1600" dirty="0">
                <a:solidFill>
                  <a:srgbClr val="00B050"/>
                </a:solidFill>
                <a:latin typeface="Comic Sans MS" pitchFamily="66" charset="0"/>
              </a:rPr>
              <a:t> Oscillator</a:t>
            </a:r>
          </a:p>
        </p:txBody>
      </p:sp>
      <p:sp>
        <p:nvSpPr>
          <p:cNvPr id="3078" name="Text Box 5"/>
          <p:cNvSpPr txBox="1">
            <a:spLocks noChangeArrowheads="1"/>
          </p:cNvSpPr>
          <p:nvPr/>
        </p:nvSpPr>
        <p:spPr bwMode="auto">
          <a:xfrm>
            <a:off x="823221" y="1984834"/>
            <a:ext cx="2908761" cy="1569660"/>
          </a:xfrm>
          <a:prstGeom prst="rect">
            <a:avLst/>
          </a:prstGeom>
          <a:solidFill>
            <a:schemeClr val="bg1"/>
          </a:solidFill>
          <a:ln w="25400">
            <a:solidFill>
              <a:srgbClr val="00B050"/>
            </a:solidFill>
            <a:miter lim="800000"/>
            <a:headEnd/>
            <a:tailEnd/>
          </a:ln>
        </p:spPr>
        <p:txBody>
          <a:bodyPr wrap="square">
            <a:spAutoFit/>
          </a:bodyPr>
          <a:lstStyle/>
          <a:p>
            <a:pPr algn="ctr"/>
            <a:r>
              <a:rPr lang="en-US" sz="1600" dirty="0" smtClean="0">
                <a:latin typeface="Comic Sans MS" pitchFamily="66" charset="0"/>
              </a:rPr>
              <a:t>350 </a:t>
            </a:r>
            <a:r>
              <a:rPr lang="en-US" sz="1600" dirty="0" err="1">
                <a:latin typeface="Comic Sans MS" pitchFamily="66" charset="0"/>
              </a:rPr>
              <a:t>mW</a:t>
            </a:r>
            <a:r>
              <a:rPr lang="en-US" sz="1600" dirty="0">
                <a:latin typeface="Comic Sans MS" pitchFamily="66" charset="0"/>
              </a:rPr>
              <a:t> Average Power</a:t>
            </a:r>
          </a:p>
          <a:p>
            <a:pPr algn="ctr"/>
            <a:r>
              <a:rPr lang="en-US" sz="1600" dirty="0" smtClean="0">
                <a:latin typeface="Comic Sans MS" pitchFamily="66" charset="0"/>
              </a:rPr>
              <a:t>12 </a:t>
            </a:r>
            <a:r>
              <a:rPr lang="en-US" sz="1600" dirty="0" err="1">
                <a:latin typeface="Comic Sans MS" pitchFamily="66" charset="0"/>
              </a:rPr>
              <a:t>fs</a:t>
            </a:r>
            <a:r>
              <a:rPr lang="en-US" sz="1600" dirty="0">
                <a:latin typeface="Comic Sans MS" pitchFamily="66" charset="0"/>
              </a:rPr>
              <a:t> Pulse Width</a:t>
            </a:r>
          </a:p>
          <a:p>
            <a:pPr algn="ctr"/>
            <a:r>
              <a:rPr lang="en-US" sz="1600" dirty="0" smtClean="0">
                <a:latin typeface="Comic Sans MS" pitchFamily="66" charset="0"/>
              </a:rPr>
              <a:t>80 </a:t>
            </a:r>
            <a:r>
              <a:rPr lang="en-US" sz="1600" dirty="0">
                <a:latin typeface="Comic Sans MS" pitchFamily="66" charset="0"/>
              </a:rPr>
              <a:t>MHz Repetition Rate</a:t>
            </a:r>
          </a:p>
          <a:p>
            <a:pPr algn="ctr"/>
            <a:r>
              <a:rPr lang="en-US" sz="1600" dirty="0">
                <a:latin typeface="Comic Sans MS" pitchFamily="66" charset="0"/>
              </a:rPr>
              <a:t>5 </a:t>
            </a:r>
            <a:r>
              <a:rPr lang="en-US" sz="1600" dirty="0" err="1">
                <a:latin typeface="Comic Sans MS" pitchFamily="66" charset="0"/>
              </a:rPr>
              <a:t>nJ</a:t>
            </a:r>
            <a:r>
              <a:rPr lang="en-US" sz="1600" dirty="0">
                <a:latin typeface="Comic Sans MS" pitchFamily="66" charset="0"/>
              </a:rPr>
              <a:t> Pulse Energy</a:t>
            </a:r>
          </a:p>
          <a:p>
            <a:pPr algn="ctr"/>
            <a:r>
              <a:rPr lang="en-US" sz="1600" dirty="0">
                <a:latin typeface="Comic Sans MS" pitchFamily="66" charset="0"/>
              </a:rPr>
              <a:t>800 nm Central Wavelength</a:t>
            </a:r>
          </a:p>
          <a:p>
            <a:pPr algn="ctr"/>
            <a:r>
              <a:rPr lang="en-US" sz="1600" dirty="0" smtClean="0">
                <a:latin typeface="Comic Sans MS" pitchFamily="66" charset="0"/>
              </a:rPr>
              <a:t>95 </a:t>
            </a:r>
            <a:r>
              <a:rPr lang="en-US" sz="1600" dirty="0">
                <a:latin typeface="Comic Sans MS" pitchFamily="66" charset="0"/>
              </a:rPr>
              <a:t>nm Bandwidth</a:t>
            </a:r>
          </a:p>
        </p:txBody>
      </p:sp>
      <p:sp>
        <p:nvSpPr>
          <p:cNvPr id="3079" name="Rectangle 6"/>
          <p:cNvSpPr>
            <a:spLocks noChangeArrowheads="1"/>
          </p:cNvSpPr>
          <p:nvPr/>
        </p:nvSpPr>
        <p:spPr bwMode="auto">
          <a:xfrm>
            <a:off x="5377989" y="1260934"/>
            <a:ext cx="3314700" cy="660400"/>
          </a:xfrm>
          <a:prstGeom prst="rect">
            <a:avLst/>
          </a:prstGeom>
          <a:noFill/>
          <a:ln w="9525">
            <a:noFill/>
            <a:miter lim="800000"/>
            <a:headEnd/>
            <a:tailEnd/>
          </a:ln>
        </p:spPr>
        <p:txBody>
          <a:bodyPr anchor="ctr"/>
          <a:lstStyle/>
          <a:p>
            <a:pPr algn="ctr"/>
            <a:r>
              <a:rPr lang="en-US" sz="1600" dirty="0" smtClean="0">
                <a:solidFill>
                  <a:srgbClr val="0066FF"/>
                </a:solidFill>
                <a:latin typeface="Comic Sans MS" pitchFamily="66" charset="0"/>
              </a:rPr>
              <a:t>Multi-pass</a:t>
            </a:r>
          </a:p>
          <a:p>
            <a:pPr algn="ctr"/>
            <a:r>
              <a:rPr lang="en-US" sz="1600" dirty="0" err="1" smtClean="0">
                <a:solidFill>
                  <a:srgbClr val="0066FF"/>
                </a:solidFill>
                <a:latin typeface="Comic Sans MS" pitchFamily="66" charset="0"/>
              </a:rPr>
              <a:t>Ti:Sapphire</a:t>
            </a:r>
            <a:r>
              <a:rPr lang="en-US" sz="1600" dirty="0" smtClean="0">
                <a:solidFill>
                  <a:srgbClr val="0066FF"/>
                </a:solidFill>
                <a:latin typeface="Comic Sans MS" pitchFamily="66" charset="0"/>
              </a:rPr>
              <a:t> Amplifier</a:t>
            </a:r>
            <a:endParaRPr lang="en-US" sz="1600" dirty="0">
              <a:solidFill>
                <a:srgbClr val="0066FF"/>
              </a:solidFill>
              <a:latin typeface="Comic Sans MS" pitchFamily="66" charset="0"/>
            </a:endParaRPr>
          </a:p>
        </p:txBody>
      </p:sp>
      <p:sp>
        <p:nvSpPr>
          <p:cNvPr id="3080" name="Text Box 7"/>
          <p:cNvSpPr txBox="1">
            <a:spLocks noChangeArrowheads="1"/>
          </p:cNvSpPr>
          <p:nvPr/>
        </p:nvSpPr>
        <p:spPr bwMode="auto">
          <a:xfrm>
            <a:off x="5549209" y="1974672"/>
            <a:ext cx="2972261" cy="1569660"/>
          </a:xfrm>
          <a:prstGeom prst="rect">
            <a:avLst/>
          </a:prstGeom>
          <a:solidFill>
            <a:schemeClr val="bg1"/>
          </a:solidFill>
          <a:ln w="25400">
            <a:solidFill>
              <a:srgbClr val="0000FF"/>
            </a:solidFill>
            <a:miter lim="800000"/>
            <a:headEnd/>
            <a:tailEnd/>
          </a:ln>
        </p:spPr>
        <p:txBody>
          <a:bodyPr wrap="square">
            <a:spAutoFit/>
          </a:bodyPr>
          <a:lstStyle/>
          <a:p>
            <a:pPr algn="ctr"/>
            <a:r>
              <a:rPr lang="en-US" sz="1600" dirty="0" smtClean="0">
                <a:latin typeface="Comic Sans MS" pitchFamily="66" charset="0"/>
              </a:rPr>
              <a:t>4 </a:t>
            </a:r>
            <a:r>
              <a:rPr lang="en-US" sz="1600" dirty="0">
                <a:latin typeface="Comic Sans MS" pitchFamily="66" charset="0"/>
              </a:rPr>
              <a:t>W Average Power</a:t>
            </a:r>
          </a:p>
          <a:p>
            <a:pPr algn="ctr"/>
            <a:r>
              <a:rPr lang="en-US" sz="1600" dirty="0" smtClean="0">
                <a:latin typeface="Comic Sans MS" pitchFamily="66" charset="0"/>
              </a:rPr>
              <a:t>27 </a:t>
            </a:r>
            <a:r>
              <a:rPr lang="en-US" sz="1600" dirty="0" err="1">
                <a:latin typeface="Comic Sans MS" pitchFamily="66" charset="0"/>
              </a:rPr>
              <a:t>fs</a:t>
            </a:r>
            <a:r>
              <a:rPr lang="en-US" sz="1600" dirty="0">
                <a:latin typeface="Comic Sans MS" pitchFamily="66" charset="0"/>
              </a:rPr>
              <a:t> Pulse Width</a:t>
            </a:r>
          </a:p>
          <a:p>
            <a:pPr algn="ctr"/>
            <a:r>
              <a:rPr lang="en-US" sz="1600" dirty="0" smtClean="0">
                <a:latin typeface="Comic Sans MS" pitchFamily="66" charset="0"/>
              </a:rPr>
              <a:t>2 </a:t>
            </a:r>
            <a:r>
              <a:rPr lang="en-US" sz="1600" dirty="0">
                <a:latin typeface="Comic Sans MS" pitchFamily="66" charset="0"/>
              </a:rPr>
              <a:t>KHz Repetition Rate</a:t>
            </a:r>
          </a:p>
          <a:p>
            <a:pPr algn="ctr"/>
            <a:r>
              <a:rPr lang="en-US" sz="1600" dirty="0" smtClean="0">
                <a:latin typeface="Comic Sans MS" pitchFamily="66" charset="0"/>
              </a:rPr>
              <a:t>2 </a:t>
            </a:r>
            <a:r>
              <a:rPr lang="en-US" sz="1600" dirty="0" err="1">
                <a:latin typeface="Comic Sans MS" pitchFamily="66" charset="0"/>
              </a:rPr>
              <a:t>mJ</a:t>
            </a:r>
            <a:r>
              <a:rPr lang="en-US" sz="1600" dirty="0">
                <a:latin typeface="Comic Sans MS" pitchFamily="66" charset="0"/>
              </a:rPr>
              <a:t> Pulse Energy</a:t>
            </a:r>
          </a:p>
          <a:p>
            <a:pPr algn="ctr"/>
            <a:r>
              <a:rPr lang="en-US" sz="1600" dirty="0" smtClean="0">
                <a:latin typeface="Comic Sans MS" pitchFamily="66" charset="0"/>
              </a:rPr>
              <a:t>780 </a:t>
            </a:r>
            <a:r>
              <a:rPr lang="en-US" sz="1600" dirty="0">
                <a:latin typeface="Comic Sans MS" pitchFamily="66" charset="0"/>
              </a:rPr>
              <a:t>nm Central Wavelength</a:t>
            </a:r>
          </a:p>
          <a:p>
            <a:pPr algn="ctr"/>
            <a:r>
              <a:rPr lang="en-US" sz="1600" dirty="0" smtClean="0">
                <a:latin typeface="Comic Sans MS" pitchFamily="66" charset="0"/>
              </a:rPr>
              <a:t>40 </a:t>
            </a:r>
            <a:r>
              <a:rPr lang="en-US" sz="1600" dirty="0">
                <a:latin typeface="Comic Sans MS" pitchFamily="66" charset="0"/>
              </a:rPr>
              <a:t>nm </a:t>
            </a:r>
            <a:r>
              <a:rPr lang="en-US" sz="1600" dirty="0" smtClean="0">
                <a:latin typeface="Comic Sans MS" pitchFamily="66" charset="0"/>
              </a:rPr>
              <a:t>Bandwidth</a:t>
            </a:r>
            <a:endParaRPr lang="en-US" sz="1600" dirty="0">
              <a:latin typeface="Comic Sans MS" pitchFamily="66" charset="0"/>
            </a:endParaRPr>
          </a:p>
        </p:txBody>
      </p:sp>
      <p:sp>
        <p:nvSpPr>
          <p:cNvPr id="7" name="TextBox 6"/>
          <p:cNvSpPr txBox="1"/>
          <p:nvPr/>
        </p:nvSpPr>
        <p:spPr>
          <a:xfrm>
            <a:off x="3537858" y="435429"/>
            <a:ext cx="1994457" cy="584775"/>
          </a:xfrm>
          <a:prstGeom prst="rect">
            <a:avLst/>
          </a:prstGeom>
          <a:noFill/>
        </p:spPr>
        <p:txBody>
          <a:bodyPr wrap="none" rtlCol="0">
            <a:spAutoFit/>
          </a:bodyPr>
          <a:lstStyle/>
          <a:p>
            <a:r>
              <a:rPr lang="en-US" sz="3200" dirty="0" smtClean="0"/>
              <a:t>KLS output</a:t>
            </a:r>
            <a:endParaRPr lang="en-US" sz="3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66" name="Rectangle 74"/>
          <p:cNvSpPr>
            <a:spLocks noChangeArrowheads="1"/>
          </p:cNvSpPr>
          <p:nvPr/>
        </p:nvSpPr>
        <p:spPr bwMode="auto">
          <a:xfrm>
            <a:off x="0" y="0"/>
            <a:ext cx="9144000" cy="6858000"/>
          </a:xfrm>
          <a:prstGeom prst="rect">
            <a:avLst/>
          </a:prstGeom>
          <a:solidFill>
            <a:srgbClr val="CCFFCC"/>
          </a:solidFill>
          <a:ln w="9525">
            <a:noFill/>
            <a:miter lim="800000"/>
            <a:headEnd/>
            <a:tailEnd/>
          </a:ln>
          <a:effectLst/>
        </p:spPr>
        <p:txBody>
          <a:bodyPr wrap="none" anchor="ctr"/>
          <a:lstStyle/>
          <a:p>
            <a:endParaRPr lang="en-US"/>
          </a:p>
        </p:txBody>
      </p:sp>
      <p:sp>
        <p:nvSpPr>
          <p:cNvPr id="622594" name="Line 2"/>
          <p:cNvSpPr>
            <a:spLocks noChangeShapeType="1"/>
          </p:cNvSpPr>
          <p:nvPr/>
        </p:nvSpPr>
        <p:spPr bwMode="auto">
          <a:xfrm>
            <a:off x="5791200" y="4267200"/>
            <a:ext cx="3048000" cy="0"/>
          </a:xfrm>
          <a:prstGeom prst="line">
            <a:avLst/>
          </a:prstGeom>
          <a:noFill/>
          <a:ln w="12700">
            <a:solidFill>
              <a:srgbClr val="FF0000"/>
            </a:solidFill>
            <a:round/>
            <a:headEnd/>
            <a:tailEnd type="triangle" w="med" len="med"/>
          </a:ln>
          <a:effectLst/>
        </p:spPr>
        <p:txBody>
          <a:bodyPr/>
          <a:lstStyle/>
          <a:p>
            <a:endParaRPr lang="en-US"/>
          </a:p>
        </p:txBody>
      </p:sp>
      <p:sp>
        <p:nvSpPr>
          <p:cNvPr id="622595" name="Text Box 3"/>
          <p:cNvSpPr txBox="1">
            <a:spLocks noChangeArrowheads="1"/>
          </p:cNvSpPr>
          <p:nvPr/>
        </p:nvSpPr>
        <p:spPr bwMode="auto">
          <a:xfrm>
            <a:off x="304800" y="3962400"/>
            <a:ext cx="1828800" cy="519113"/>
          </a:xfrm>
          <a:prstGeom prst="rect">
            <a:avLst/>
          </a:prstGeom>
          <a:solidFill>
            <a:srgbClr val="FF99CC"/>
          </a:solidFill>
          <a:ln w="9525">
            <a:noFill/>
            <a:miter lim="800000"/>
            <a:headEnd/>
            <a:tailEnd/>
          </a:ln>
          <a:effectLst/>
        </p:spPr>
        <p:txBody>
          <a:bodyPr>
            <a:spAutoFit/>
          </a:bodyPr>
          <a:lstStyle/>
          <a:p>
            <a:pPr>
              <a:spcBef>
                <a:spcPct val="50000"/>
              </a:spcBef>
            </a:pPr>
            <a:r>
              <a:rPr lang="en-US" sz="2800" b="1" dirty="0"/>
              <a:t>Oscillator</a:t>
            </a:r>
          </a:p>
        </p:txBody>
      </p:sp>
      <p:sp>
        <p:nvSpPr>
          <p:cNvPr id="622596" name="Line 4"/>
          <p:cNvSpPr>
            <a:spLocks noChangeShapeType="1"/>
          </p:cNvSpPr>
          <p:nvPr/>
        </p:nvSpPr>
        <p:spPr bwMode="auto">
          <a:xfrm>
            <a:off x="2133600" y="4267200"/>
            <a:ext cx="2057400" cy="0"/>
          </a:xfrm>
          <a:prstGeom prst="line">
            <a:avLst/>
          </a:prstGeom>
          <a:noFill/>
          <a:ln w="57150">
            <a:solidFill>
              <a:srgbClr val="FF0000"/>
            </a:solidFill>
            <a:round/>
            <a:headEnd/>
            <a:tailEnd type="triangle" w="med" len="med"/>
          </a:ln>
          <a:effectLst/>
        </p:spPr>
        <p:txBody>
          <a:bodyPr/>
          <a:lstStyle/>
          <a:p>
            <a:endParaRPr lang="en-US"/>
          </a:p>
        </p:txBody>
      </p:sp>
      <p:sp>
        <p:nvSpPr>
          <p:cNvPr id="622597" name="Rectangle 5"/>
          <p:cNvSpPr>
            <a:spLocks noChangeArrowheads="1"/>
          </p:cNvSpPr>
          <p:nvPr/>
        </p:nvSpPr>
        <p:spPr bwMode="auto">
          <a:xfrm>
            <a:off x="2590800" y="4064000"/>
            <a:ext cx="381000" cy="381000"/>
          </a:xfrm>
          <a:prstGeom prst="rect">
            <a:avLst/>
          </a:prstGeom>
          <a:solidFill>
            <a:schemeClr val="accent1">
              <a:alpha val="70000"/>
            </a:schemeClr>
          </a:solidFill>
          <a:ln w="9525">
            <a:solidFill>
              <a:schemeClr val="tx1"/>
            </a:solidFill>
            <a:miter lim="800000"/>
            <a:headEnd/>
            <a:tailEnd/>
          </a:ln>
          <a:effectLst/>
        </p:spPr>
        <p:txBody>
          <a:bodyPr wrap="none" anchor="ctr"/>
          <a:lstStyle/>
          <a:p>
            <a:endParaRPr lang="en-US"/>
          </a:p>
        </p:txBody>
      </p:sp>
      <p:sp>
        <p:nvSpPr>
          <p:cNvPr id="622598" name="Line 6"/>
          <p:cNvSpPr>
            <a:spLocks noChangeShapeType="1"/>
          </p:cNvSpPr>
          <p:nvPr/>
        </p:nvSpPr>
        <p:spPr bwMode="auto">
          <a:xfrm flipV="1">
            <a:off x="2590800" y="4064000"/>
            <a:ext cx="381000" cy="381000"/>
          </a:xfrm>
          <a:prstGeom prst="line">
            <a:avLst/>
          </a:prstGeom>
          <a:noFill/>
          <a:ln w="9525">
            <a:solidFill>
              <a:schemeClr val="tx1"/>
            </a:solidFill>
            <a:round/>
            <a:headEnd/>
            <a:tailEnd/>
          </a:ln>
          <a:effectLst/>
        </p:spPr>
        <p:txBody>
          <a:bodyPr/>
          <a:lstStyle/>
          <a:p>
            <a:endParaRPr lang="en-US"/>
          </a:p>
        </p:txBody>
      </p:sp>
      <p:sp>
        <p:nvSpPr>
          <p:cNvPr id="622599" name="Text Box 7"/>
          <p:cNvSpPr txBox="1">
            <a:spLocks noChangeArrowheads="1"/>
          </p:cNvSpPr>
          <p:nvPr/>
        </p:nvSpPr>
        <p:spPr bwMode="auto">
          <a:xfrm>
            <a:off x="3124200" y="4038600"/>
            <a:ext cx="838200" cy="457200"/>
          </a:xfrm>
          <a:prstGeom prst="rect">
            <a:avLst/>
          </a:prstGeom>
          <a:solidFill>
            <a:srgbClr val="99CCFF"/>
          </a:solidFill>
          <a:ln w="9525">
            <a:noFill/>
            <a:miter lim="800000"/>
            <a:headEnd/>
            <a:tailEnd/>
          </a:ln>
          <a:effectLst/>
        </p:spPr>
        <p:txBody>
          <a:bodyPr>
            <a:spAutoFit/>
          </a:bodyPr>
          <a:lstStyle/>
          <a:p>
            <a:pPr algn="l">
              <a:spcBef>
                <a:spcPct val="50000"/>
              </a:spcBef>
            </a:pPr>
            <a:r>
              <a:rPr lang="en-US" sz="2400" b="1"/>
              <a:t>PC1</a:t>
            </a:r>
          </a:p>
        </p:txBody>
      </p:sp>
      <p:sp>
        <p:nvSpPr>
          <p:cNvPr id="622600" name="Line 8"/>
          <p:cNvSpPr>
            <a:spLocks noChangeShapeType="1"/>
          </p:cNvSpPr>
          <p:nvPr/>
        </p:nvSpPr>
        <p:spPr bwMode="auto">
          <a:xfrm flipH="1">
            <a:off x="4038600" y="4114800"/>
            <a:ext cx="381000" cy="304800"/>
          </a:xfrm>
          <a:prstGeom prst="line">
            <a:avLst/>
          </a:prstGeom>
          <a:noFill/>
          <a:ln w="9525">
            <a:solidFill>
              <a:schemeClr val="tx1"/>
            </a:solidFill>
            <a:round/>
            <a:headEnd/>
            <a:tailEnd/>
          </a:ln>
          <a:effectLst/>
        </p:spPr>
        <p:txBody>
          <a:bodyPr/>
          <a:lstStyle/>
          <a:p>
            <a:endParaRPr lang="en-US"/>
          </a:p>
        </p:txBody>
      </p:sp>
      <p:sp>
        <p:nvSpPr>
          <p:cNvPr id="622601" name="Line 9"/>
          <p:cNvSpPr>
            <a:spLocks noChangeShapeType="1"/>
          </p:cNvSpPr>
          <p:nvPr/>
        </p:nvSpPr>
        <p:spPr bwMode="auto">
          <a:xfrm flipV="1">
            <a:off x="2743200" y="3429000"/>
            <a:ext cx="0" cy="838200"/>
          </a:xfrm>
          <a:prstGeom prst="line">
            <a:avLst/>
          </a:prstGeom>
          <a:noFill/>
          <a:ln w="9525">
            <a:solidFill>
              <a:srgbClr val="FF0000"/>
            </a:solidFill>
            <a:round/>
            <a:headEnd/>
            <a:tailEnd type="triangle" w="med" len="med"/>
          </a:ln>
          <a:effectLst/>
        </p:spPr>
        <p:txBody>
          <a:bodyPr/>
          <a:lstStyle/>
          <a:p>
            <a:endParaRPr lang="en-US"/>
          </a:p>
        </p:txBody>
      </p:sp>
      <p:sp>
        <p:nvSpPr>
          <p:cNvPr id="622602" name="Line 10"/>
          <p:cNvSpPr>
            <a:spLocks noChangeShapeType="1"/>
          </p:cNvSpPr>
          <p:nvPr/>
        </p:nvSpPr>
        <p:spPr bwMode="auto">
          <a:xfrm>
            <a:off x="4191000" y="4267200"/>
            <a:ext cx="990600" cy="0"/>
          </a:xfrm>
          <a:prstGeom prst="line">
            <a:avLst/>
          </a:prstGeom>
          <a:noFill/>
          <a:ln w="9525">
            <a:solidFill>
              <a:srgbClr val="FF0000"/>
            </a:solidFill>
            <a:round/>
            <a:headEnd/>
            <a:tailEnd type="triangle" w="med" len="med"/>
          </a:ln>
          <a:effectLst/>
        </p:spPr>
        <p:txBody>
          <a:bodyPr/>
          <a:lstStyle/>
          <a:p>
            <a:endParaRPr lang="en-US"/>
          </a:p>
        </p:txBody>
      </p:sp>
      <p:sp>
        <p:nvSpPr>
          <p:cNvPr id="622603" name="Text Box 11"/>
          <p:cNvSpPr txBox="1">
            <a:spLocks noChangeArrowheads="1"/>
          </p:cNvSpPr>
          <p:nvPr/>
        </p:nvSpPr>
        <p:spPr bwMode="auto">
          <a:xfrm>
            <a:off x="2438400" y="3048000"/>
            <a:ext cx="685800" cy="366713"/>
          </a:xfrm>
          <a:prstGeom prst="rect">
            <a:avLst/>
          </a:prstGeom>
          <a:solidFill>
            <a:srgbClr val="FFCC99"/>
          </a:solidFill>
          <a:ln w="9525">
            <a:noFill/>
            <a:miter lim="800000"/>
            <a:headEnd/>
            <a:tailEnd/>
          </a:ln>
          <a:effectLst/>
        </p:spPr>
        <p:txBody>
          <a:bodyPr>
            <a:spAutoFit/>
          </a:bodyPr>
          <a:lstStyle/>
          <a:p>
            <a:pPr>
              <a:spcBef>
                <a:spcPct val="50000"/>
              </a:spcBef>
            </a:pPr>
            <a:r>
              <a:rPr lang="en-US" b="1"/>
              <a:t>PD1</a:t>
            </a:r>
          </a:p>
        </p:txBody>
      </p:sp>
      <p:sp>
        <p:nvSpPr>
          <p:cNvPr id="622604" name="Line 12"/>
          <p:cNvSpPr>
            <a:spLocks noChangeShapeType="1"/>
          </p:cNvSpPr>
          <p:nvPr/>
        </p:nvSpPr>
        <p:spPr bwMode="auto">
          <a:xfrm flipV="1">
            <a:off x="4191000" y="3429000"/>
            <a:ext cx="381000" cy="838200"/>
          </a:xfrm>
          <a:prstGeom prst="line">
            <a:avLst/>
          </a:prstGeom>
          <a:noFill/>
          <a:ln w="57150">
            <a:solidFill>
              <a:srgbClr val="FF0000"/>
            </a:solidFill>
            <a:round/>
            <a:headEnd/>
            <a:tailEnd type="triangle" w="med" len="med"/>
          </a:ln>
          <a:effectLst/>
        </p:spPr>
        <p:txBody>
          <a:bodyPr/>
          <a:lstStyle/>
          <a:p>
            <a:endParaRPr lang="en-US"/>
          </a:p>
        </p:txBody>
      </p:sp>
      <p:sp>
        <p:nvSpPr>
          <p:cNvPr id="622605" name="Text Box 13"/>
          <p:cNvSpPr txBox="1">
            <a:spLocks noChangeArrowheads="1"/>
          </p:cNvSpPr>
          <p:nvPr/>
        </p:nvSpPr>
        <p:spPr bwMode="auto">
          <a:xfrm>
            <a:off x="3810000" y="3048000"/>
            <a:ext cx="1676400" cy="366713"/>
          </a:xfrm>
          <a:prstGeom prst="rect">
            <a:avLst/>
          </a:prstGeom>
          <a:noFill/>
          <a:ln w="9525">
            <a:noFill/>
            <a:miter lim="800000"/>
            <a:headEnd/>
            <a:tailEnd/>
          </a:ln>
          <a:effectLst/>
        </p:spPr>
        <p:txBody>
          <a:bodyPr>
            <a:spAutoFit/>
          </a:bodyPr>
          <a:lstStyle/>
          <a:p>
            <a:pPr>
              <a:spcBef>
                <a:spcPct val="50000"/>
              </a:spcBef>
            </a:pPr>
            <a:r>
              <a:rPr lang="en-US"/>
              <a:t>CE measure</a:t>
            </a:r>
          </a:p>
        </p:txBody>
      </p:sp>
      <p:sp>
        <p:nvSpPr>
          <p:cNvPr id="622606" name="Line 14"/>
          <p:cNvSpPr>
            <a:spLocks noChangeShapeType="1"/>
          </p:cNvSpPr>
          <p:nvPr/>
        </p:nvSpPr>
        <p:spPr bwMode="auto">
          <a:xfrm flipH="1">
            <a:off x="1371600" y="3200400"/>
            <a:ext cx="1066800" cy="0"/>
          </a:xfrm>
          <a:prstGeom prst="line">
            <a:avLst/>
          </a:prstGeom>
          <a:noFill/>
          <a:ln w="38100" cmpd="dbl">
            <a:solidFill>
              <a:srgbClr val="0000FF"/>
            </a:solidFill>
            <a:round/>
            <a:headEnd/>
            <a:tailEnd/>
          </a:ln>
          <a:effectLst/>
        </p:spPr>
        <p:txBody>
          <a:bodyPr/>
          <a:lstStyle/>
          <a:p>
            <a:endParaRPr lang="en-US"/>
          </a:p>
        </p:txBody>
      </p:sp>
      <p:sp>
        <p:nvSpPr>
          <p:cNvPr id="622607" name="Text Box 15"/>
          <p:cNvSpPr txBox="1">
            <a:spLocks noChangeArrowheads="1"/>
          </p:cNvSpPr>
          <p:nvPr/>
        </p:nvSpPr>
        <p:spPr bwMode="auto">
          <a:xfrm>
            <a:off x="381000" y="533400"/>
            <a:ext cx="1371600" cy="1509713"/>
          </a:xfrm>
          <a:prstGeom prst="rect">
            <a:avLst/>
          </a:prstGeom>
          <a:solidFill>
            <a:srgbClr val="99CCFF"/>
          </a:solidFill>
          <a:ln w="9525">
            <a:noFill/>
            <a:miter lim="800000"/>
            <a:headEnd/>
            <a:tailEnd/>
          </a:ln>
          <a:effectLst/>
        </p:spPr>
        <p:txBody>
          <a:bodyPr>
            <a:spAutoFit/>
          </a:bodyPr>
          <a:lstStyle/>
          <a:p>
            <a:pPr>
              <a:spcBef>
                <a:spcPct val="50000"/>
              </a:spcBef>
            </a:pPr>
            <a:r>
              <a:rPr lang="en-US" sz="2400" b="1"/>
              <a:t>CE Control</a:t>
            </a:r>
          </a:p>
          <a:p>
            <a:pPr>
              <a:spcBef>
                <a:spcPct val="50000"/>
              </a:spcBef>
            </a:pPr>
            <a:r>
              <a:rPr lang="en-US" b="1"/>
              <a:t>Menlo System</a:t>
            </a:r>
          </a:p>
        </p:txBody>
      </p:sp>
      <p:sp>
        <p:nvSpPr>
          <p:cNvPr id="622608" name="Line 16"/>
          <p:cNvSpPr>
            <a:spLocks noChangeShapeType="1"/>
          </p:cNvSpPr>
          <p:nvPr/>
        </p:nvSpPr>
        <p:spPr bwMode="auto">
          <a:xfrm>
            <a:off x="1752600" y="1219200"/>
            <a:ext cx="838200" cy="0"/>
          </a:xfrm>
          <a:prstGeom prst="line">
            <a:avLst/>
          </a:prstGeom>
          <a:noFill/>
          <a:ln w="38100" cmpd="dbl">
            <a:solidFill>
              <a:srgbClr val="0000FF"/>
            </a:solidFill>
            <a:round/>
            <a:headEnd/>
            <a:tailEnd type="triangle" w="med" len="med"/>
          </a:ln>
          <a:effectLst/>
        </p:spPr>
        <p:txBody>
          <a:bodyPr/>
          <a:lstStyle/>
          <a:p>
            <a:endParaRPr lang="en-US"/>
          </a:p>
        </p:txBody>
      </p:sp>
      <p:sp>
        <p:nvSpPr>
          <p:cNvPr id="622609" name="Text Box 17"/>
          <p:cNvSpPr txBox="1">
            <a:spLocks noChangeArrowheads="1"/>
          </p:cNvSpPr>
          <p:nvPr/>
        </p:nvSpPr>
        <p:spPr bwMode="auto">
          <a:xfrm>
            <a:off x="4495800" y="457200"/>
            <a:ext cx="1524000" cy="1609725"/>
          </a:xfrm>
          <a:prstGeom prst="rect">
            <a:avLst/>
          </a:prstGeom>
          <a:solidFill>
            <a:srgbClr val="99CCFF"/>
          </a:solidFill>
          <a:ln w="9525">
            <a:noFill/>
            <a:miter lim="800000"/>
            <a:headEnd/>
            <a:tailEnd/>
          </a:ln>
          <a:effectLst/>
        </p:spPr>
        <p:txBody>
          <a:bodyPr>
            <a:spAutoFit/>
          </a:bodyPr>
          <a:lstStyle/>
          <a:p>
            <a:pPr>
              <a:lnSpc>
                <a:spcPct val="110000"/>
              </a:lnSpc>
              <a:spcBef>
                <a:spcPct val="50000"/>
              </a:spcBef>
            </a:pPr>
            <a:r>
              <a:rPr lang="en-US" sz="2400" b="1"/>
              <a:t>Channel Timer</a:t>
            </a:r>
          </a:p>
          <a:p>
            <a:pPr>
              <a:lnSpc>
                <a:spcPct val="210000"/>
              </a:lnSpc>
              <a:spcBef>
                <a:spcPct val="50000"/>
              </a:spcBef>
            </a:pPr>
            <a:r>
              <a:rPr lang="en-US" b="1"/>
              <a:t>BNC 555B</a:t>
            </a:r>
          </a:p>
        </p:txBody>
      </p:sp>
      <p:sp>
        <p:nvSpPr>
          <p:cNvPr id="622610" name="Text Box 18"/>
          <p:cNvSpPr txBox="1">
            <a:spLocks noChangeArrowheads="1"/>
          </p:cNvSpPr>
          <p:nvPr/>
        </p:nvSpPr>
        <p:spPr bwMode="auto">
          <a:xfrm>
            <a:off x="2590800" y="685800"/>
            <a:ext cx="1371600" cy="1235075"/>
          </a:xfrm>
          <a:prstGeom prst="rect">
            <a:avLst/>
          </a:prstGeom>
          <a:solidFill>
            <a:srgbClr val="99CCFF"/>
          </a:solidFill>
          <a:ln w="9525">
            <a:noFill/>
            <a:miter lim="800000"/>
            <a:headEnd/>
            <a:tailEnd/>
          </a:ln>
          <a:effectLst/>
        </p:spPr>
        <p:txBody>
          <a:bodyPr>
            <a:spAutoFit/>
          </a:bodyPr>
          <a:lstStyle/>
          <a:p>
            <a:pPr>
              <a:spcBef>
                <a:spcPct val="50000"/>
              </a:spcBef>
            </a:pPr>
            <a:r>
              <a:rPr lang="en-US" sz="2400" b="1"/>
              <a:t>System Timer</a:t>
            </a:r>
          </a:p>
          <a:p>
            <a:pPr>
              <a:spcBef>
                <a:spcPct val="50000"/>
              </a:spcBef>
            </a:pPr>
            <a:r>
              <a:rPr lang="en-US" b="1"/>
              <a:t>BNC 555A</a:t>
            </a:r>
          </a:p>
        </p:txBody>
      </p:sp>
      <p:sp>
        <p:nvSpPr>
          <p:cNvPr id="622611" name="Text Box 19"/>
          <p:cNvSpPr txBox="1">
            <a:spLocks noChangeArrowheads="1"/>
          </p:cNvSpPr>
          <p:nvPr/>
        </p:nvSpPr>
        <p:spPr bwMode="auto">
          <a:xfrm>
            <a:off x="2057400" y="4800600"/>
            <a:ext cx="1905000" cy="1235075"/>
          </a:xfrm>
          <a:prstGeom prst="rect">
            <a:avLst/>
          </a:prstGeom>
          <a:solidFill>
            <a:srgbClr val="99CCFF"/>
          </a:solidFill>
          <a:ln w="9525">
            <a:noFill/>
            <a:miter lim="800000"/>
            <a:headEnd/>
            <a:tailEnd/>
          </a:ln>
          <a:effectLst/>
        </p:spPr>
        <p:txBody>
          <a:bodyPr>
            <a:spAutoFit/>
          </a:bodyPr>
          <a:lstStyle/>
          <a:p>
            <a:pPr>
              <a:spcBef>
                <a:spcPct val="50000"/>
              </a:spcBef>
            </a:pPr>
            <a:r>
              <a:rPr lang="en-US" sz="2400" b="1"/>
              <a:t>Pulse Generator</a:t>
            </a:r>
          </a:p>
          <a:p>
            <a:pPr>
              <a:spcBef>
                <a:spcPct val="50000"/>
              </a:spcBef>
            </a:pPr>
            <a:r>
              <a:rPr lang="en-US" b="1"/>
              <a:t>Philips PM5712</a:t>
            </a:r>
          </a:p>
        </p:txBody>
      </p:sp>
      <p:sp>
        <p:nvSpPr>
          <p:cNvPr id="622612" name="Text Box 20"/>
          <p:cNvSpPr txBox="1">
            <a:spLocks noChangeArrowheads="1"/>
          </p:cNvSpPr>
          <p:nvPr/>
        </p:nvSpPr>
        <p:spPr bwMode="auto">
          <a:xfrm>
            <a:off x="1371600" y="2514600"/>
            <a:ext cx="1447800" cy="366713"/>
          </a:xfrm>
          <a:prstGeom prst="rect">
            <a:avLst/>
          </a:prstGeom>
          <a:noFill/>
          <a:ln w="9525">
            <a:noFill/>
            <a:miter lim="800000"/>
            <a:headEnd/>
            <a:tailEnd/>
          </a:ln>
          <a:effectLst/>
        </p:spPr>
        <p:txBody>
          <a:bodyPr>
            <a:spAutoFit/>
          </a:bodyPr>
          <a:lstStyle/>
          <a:p>
            <a:pPr>
              <a:spcBef>
                <a:spcPct val="50000"/>
              </a:spcBef>
            </a:pPr>
            <a:r>
              <a:rPr lang="en-US"/>
              <a:t>75 MHz, 1V</a:t>
            </a:r>
          </a:p>
        </p:txBody>
      </p:sp>
      <p:sp>
        <p:nvSpPr>
          <p:cNvPr id="622613" name="Line 21"/>
          <p:cNvSpPr>
            <a:spLocks noChangeShapeType="1"/>
          </p:cNvSpPr>
          <p:nvPr/>
        </p:nvSpPr>
        <p:spPr bwMode="auto">
          <a:xfrm flipV="1">
            <a:off x="1371600" y="1981200"/>
            <a:ext cx="0" cy="1219200"/>
          </a:xfrm>
          <a:prstGeom prst="line">
            <a:avLst/>
          </a:prstGeom>
          <a:noFill/>
          <a:ln w="38100" cmpd="dbl">
            <a:solidFill>
              <a:srgbClr val="0000FF"/>
            </a:solidFill>
            <a:round/>
            <a:headEnd/>
            <a:tailEnd type="triangle" w="med" len="med"/>
          </a:ln>
          <a:effectLst/>
        </p:spPr>
        <p:txBody>
          <a:bodyPr/>
          <a:lstStyle/>
          <a:p>
            <a:endParaRPr lang="en-US"/>
          </a:p>
        </p:txBody>
      </p:sp>
      <p:sp>
        <p:nvSpPr>
          <p:cNvPr id="622614" name="Text Box 22"/>
          <p:cNvSpPr txBox="1">
            <a:spLocks noChangeArrowheads="1"/>
          </p:cNvSpPr>
          <p:nvPr/>
        </p:nvSpPr>
        <p:spPr bwMode="auto">
          <a:xfrm>
            <a:off x="1752600" y="838200"/>
            <a:ext cx="685800" cy="779463"/>
          </a:xfrm>
          <a:prstGeom prst="rect">
            <a:avLst/>
          </a:prstGeom>
          <a:noFill/>
          <a:ln w="9525">
            <a:noFill/>
            <a:miter lim="800000"/>
            <a:headEnd/>
            <a:tailEnd/>
          </a:ln>
          <a:effectLst/>
        </p:spPr>
        <p:txBody>
          <a:bodyPr>
            <a:spAutoFit/>
          </a:bodyPr>
          <a:lstStyle/>
          <a:p>
            <a:pPr>
              <a:spcBef>
                <a:spcPct val="50000"/>
              </a:spcBef>
            </a:pPr>
            <a:r>
              <a:rPr lang="en-US"/>
              <a:t>f/16</a:t>
            </a:r>
          </a:p>
          <a:p>
            <a:pPr>
              <a:spcBef>
                <a:spcPct val="50000"/>
              </a:spcBef>
            </a:pPr>
            <a:r>
              <a:rPr lang="en-US"/>
              <a:t>2V</a:t>
            </a:r>
          </a:p>
        </p:txBody>
      </p:sp>
      <p:sp>
        <p:nvSpPr>
          <p:cNvPr id="622615" name="Text Box 23"/>
          <p:cNvSpPr txBox="1">
            <a:spLocks noChangeArrowheads="1"/>
          </p:cNvSpPr>
          <p:nvPr/>
        </p:nvSpPr>
        <p:spPr bwMode="auto">
          <a:xfrm>
            <a:off x="3886200" y="838200"/>
            <a:ext cx="685800" cy="366713"/>
          </a:xfrm>
          <a:prstGeom prst="rect">
            <a:avLst/>
          </a:prstGeom>
          <a:noFill/>
          <a:ln w="9525">
            <a:noFill/>
            <a:miter lim="800000"/>
            <a:headEnd/>
            <a:tailEnd/>
          </a:ln>
          <a:effectLst/>
        </p:spPr>
        <p:txBody>
          <a:bodyPr>
            <a:spAutoFit/>
          </a:bodyPr>
          <a:lstStyle/>
          <a:p>
            <a:pPr>
              <a:spcBef>
                <a:spcPct val="50000"/>
              </a:spcBef>
            </a:pPr>
            <a:r>
              <a:rPr lang="en-US"/>
              <a:t>f/45</a:t>
            </a:r>
          </a:p>
        </p:txBody>
      </p:sp>
      <p:sp>
        <p:nvSpPr>
          <p:cNvPr id="622616" name="Line 24"/>
          <p:cNvSpPr>
            <a:spLocks noChangeShapeType="1"/>
          </p:cNvSpPr>
          <p:nvPr/>
        </p:nvSpPr>
        <p:spPr bwMode="auto">
          <a:xfrm>
            <a:off x="3962400" y="1219200"/>
            <a:ext cx="533400" cy="0"/>
          </a:xfrm>
          <a:prstGeom prst="line">
            <a:avLst/>
          </a:prstGeom>
          <a:noFill/>
          <a:ln w="38100" cmpd="dbl">
            <a:solidFill>
              <a:srgbClr val="0000FF"/>
            </a:solidFill>
            <a:round/>
            <a:headEnd/>
            <a:tailEnd type="triangle" w="med" len="med"/>
          </a:ln>
          <a:effectLst/>
        </p:spPr>
        <p:txBody>
          <a:bodyPr/>
          <a:lstStyle/>
          <a:p>
            <a:endParaRPr lang="en-US"/>
          </a:p>
        </p:txBody>
      </p:sp>
      <p:sp>
        <p:nvSpPr>
          <p:cNvPr id="622617" name="Text Box 25"/>
          <p:cNvSpPr txBox="1">
            <a:spLocks noChangeArrowheads="1"/>
          </p:cNvSpPr>
          <p:nvPr/>
        </p:nvSpPr>
        <p:spPr bwMode="auto">
          <a:xfrm>
            <a:off x="6019800" y="457200"/>
            <a:ext cx="533400" cy="1604963"/>
          </a:xfrm>
          <a:prstGeom prst="rect">
            <a:avLst/>
          </a:prstGeom>
          <a:solidFill>
            <a:srgbClr val="00CCFF"/>
          </a:solidFill>
          <a:ln w="9525">
            <a:noFill/>
            <a:miter lim="800000"/>
            <a:headEnd/>
            <a:tailEnd/>
          </a:ln>
          <a:effectLst/>
        </p:spPr>
        <p:txBody>
          <a:bodyPr>
            <a:spAutoFit/>
          </a:bodyPr>
          <a:lstStyle/>
          <a:p>
            <a:pPr algn="l">
              <a:spcBef>
                <a:spcPct val="50000"/>
              </a:spcBef>
            </a:pPr>
            <a:r>
              <a:rPr lang="en-US" b="1"/>
              <a:t>A</a:t>
            </a:r>
          </a:p>
          <a:p>
            <a:pPr algn="l">
              <a:spcBef>
                <a:spcPct val="50000"/>
              </a:spcBef>
            </a:pPr>
            <a:r>
              <a:rPr lang="en-US" b="1"/>
              <a:t>B</a:t>
            </a:r>
          </a:p>
          <a:p>
            <a:pPr algn="l">
              <a:spcBef>
                <a:spcPct val="50000"/>
              </a:spcBef>
            </a:pPr>
            <a:r>
              <a:rPr lang="en-US" b="1"/>
              <a:t>C</a:t>
            </a:r>
          </a:p>
          <a:p>
            <a:pPr algn="l">
              <a:spcBef>
                <a:spcPct val="50000"/>
              </a:spcBef>
            </a:pPr>
            <a:r>
              <a:rPr lang="en-US" b="1"/>
              <a:t>D</a:t>
            </a:r>
          </a:p>
        </p:txBody>
      </p:sp>
      <p:sp>
        <p:nvSpPr>
          <p:cNvPr id="622618" name="Line 26"/>
          <p:cNvSpPr>
            <a:spLocks noChangeShapeType="1"/>
          </p:cNvSpPr>
          <p:nvPr/>
        </p:nvSpPr>
        <p:spPr bwMode="auto">
          <a:xfrm>
            <a:off x="6477000" y="685800"/>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19" name="Line 27"/>
          <p:cNvSpPr>
            <a:spLocks noChangeShapeType="1"/>
          </p:cNvSpPr>
          <p:nvPr/>
        </p:nvSpPr>
        <p:spPr bwMode="auto">
          <a:xfrm>
            <a:off x="6477000" y="1066800"/>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20" name="Line 28"/>
          <p:cNvSpPr>
            <a:spLocks noChangeShapeType="1"/>
          </p:cNvSpPr>
          <p:nvPr/>
        </p:nvSpPr>
        <p:spPr bwMode="auto">
          <a:xfrm>
            <a:off x="6477000" y="1447800"/>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21" name="Line 29"/>
          <p:cNvSpPr>
            <a:spLocks noChangeShapeType="1"/>
          </p:cNvSpPr>
          <p:nvPr/>
        </p:nvSpPr>
        <p:spPr bwMode="auto">
          <a:xfrm>
            <a:off x="6477000" y="1828800"/>
            <a:ext cx="1524000" cy="0"/>
          </a:xfrm>
          <a:prstGeom prst="line">
            <a:avLst/>
          </a:prstGeom>
          <a:noFill/>
          <a:ln w="38100" cmpd="dbl">
            <a:solidFill>
              <a:srgbClr val="0000FF"/>
            </a:solidFill>
            <a:round/>
            <a:headEnd/>
            <a:tailEnd type="triangle" w="med" len="med"/>
          </a:ln>
          <a:effectLst/>
        </p:spPr>
        <p:txBody>
          <a:bodyPr/>
          <a:lstStyle/>
          <a:p>
            <a:endParaRPr lang="en-US"/>
          </a:p>
        </p:txBody>
      </p:sp>
      <p:sp>
        <p:nvSpPr>
          <p:cNvPr id="622622" name="Line 30"/>
          <p:cNvSpPr>
            <a:spLocks noChangeShapeType="1"/>
          </p:cNvSpPr>
          <p:nvPr/>
        </p:nvSpPr>
        <p:spPr bwMode="auto">
          <a:xfrm>
            <a:off x="609600" y="2057400"/>
            <a:ext cx="0" cy="1905000"/>
          </a:xfrm>
          <a:prstGeom prst="line">
            <a:avLst/>
          </a:prstGeom>
          <a:noFill/>
          <a:ln w="38100" cmpd="dbl">
            <a:solidFill>
              <a:srgbClr val="0000FF"/>
            </a:solidFill>
            <a:round/>
            <a:headEnd/>
            <a:tailEnd type="triangle" w="med" len="med"/>
          </a:ln>
          <a:effectLst/>
        </p:spPr>
        <p:txBody>
          <a:bodyPr/>
          <a:lstStyle/>
          <a:p>
            <a:endParaRPr lang="en-US"/>
          </a:p>
        </p:txBody>
      </p:sp>
      <p:sp>
        <p:nvSpPr>
          <p:cNvPr id="622623" name="Text Box 31"/>
          <p:cNvSpPr txBox="1">
            <a:spLocks noChangeArrowheads="1"/>
          </p:cNvSpPr>
          <p:nvPr/>
        </p:nvSpPr>
        <p:spPr bwMode="auto">
          <a:xfrm>
            <a:off x="609600" y="3124200"/>
            <a:ext cx="457200" cy="366713"/>
          </a:xfrm>
          <a:prstGeom prst="rect">
            <a:avLst/>
          </a:prstGeom>
          <a:noFill/>
          <a:ln w="9525">
            <a:noFill/>
            <a:miter lim="800000"/>
            <a:headEnd/>
            <a:tailEnd/>
          </a:ln>
          <a:effectLst/>
        </p:spPr>
        <p:txBody>
          <a:bodyPr>
            <a:spAutoFit/>
          </a:bodyPr>
          <a:lstStyle/>
          <a:p>
            <a:pPr algn="l">
              <a:spcBef>
                <a:spcPct val="50000"/>
              </a:spcBef>
            </a:pPr>
            <a:r>
              <a:rPr lang="en-US"/>
              <a:t>f/4</a:t>
            </a:r>
          </a:p>
        </p:txBody>
      </p:sp>
      <p:sp>
        <p:nvSpPr>
          <p:cNvPr id="622624" name="Rectangle 32"/>
          <p:cNvSpPr>
            <a:spLocks noChangeArrowheads="1"/>
          </p:cNvSpPr>
          <p:nvPr/>
        </p:nvSpPr>
        <p:spPr bwMode="auto">
          <a:xfrm>
            <a:off x="2438400" y="228600"/>
            <a:ext cx="4267200" cy="2057400"/>
          </a:xfrm>
          <a:prstGeom prst="rect">
            <a:avLst/>
          </a:prstGeom>
          <a:noFill/>
          <a:ln w="12700">
            <a:solidFill>
              <a:schemeClr val="tx1"/>
            </a:solidFill>
            <a:prstDash val="dash"/>
            <a:miter lim="800000"/>
            <a:headEnd/>
            <a:tailEnd/>
          </a:ln>
          <a:effectLst/>
        </p:spPr>
        <p:txBody>
          <a:bodyPr wrap="none" anchor="ctr"/>
          <a:lstStyle/>
          <a:p>
            <a:endParaRPr lang="en-US"/>
          </a:p>
        </p:txBody>
      </p:sp>
      <p:sp>
        <p:nvSpPr>
          <p:cNvPr id="622625" name="Text Box 33"/>
          <p:cNvSpPr txBox="1">
            <a:spLocks noChangeArrowheads="1"/>
          </p:cNvSpPr>
          <p:nvPr/>
        </p:nvSpPr>
        <p:spPr bwMode="auto">
          <a:xfrm>
            <a:off x="8001000" y="457200"/>
            <a:ext cx="1143000" cy="1604963"/>
          </a:xfrm>
          <a:prstGeom prst="rect">
            <a:avLst/>
          </a:prstGeom>
          <a:solidFill>
            <a:srgbClr val="FFCC99"/>
          </a:solidFill>
          <a:ln w="9525">
            <a:noFill/>
            <a:miter lim="800000"/>
            <a:headEnd/>
            <a:tailEnd/>
          </a:ln>
          <a:effectLst/>
        </p:spPr>
        <p:txBody>
          <a:bodyPr>
            <a:spAutoFit/>
          </a:bodyPr>
          <a:lstStyle/>
          <a:p>
            <a:pPr algn="l">
              <a:spcBef>
                <a:spcPct val="50000"/>
              </a:spcBef>
            </a:pPr>
            <a:r>
              <a:rPr lang="en-US" b="1" dirty="0"/>
              <a:t>Pump1</a:t>
            </a:r>
            <a:r>
              <a:rPr lang="en-US" sz="800" dirty="0"/>
              <a:t>380</a:t>
            </a:r>
          </a:p>
          <a:p>
            <a:pPr algn="l">
              <a:spcBef>
                <a:spcPct val="50000"/>
              </a:spcBef>
            </a:pPr>
            <a:r>
              <a:rPr lang="en-US" b="1" dirty="0"/>
              <a:t>Pump2</a:t>
            </a:r>
            <a:r>
              <a:rPr lang="en-US" sz="800" dirty="0"/>
              <a:t>302</a:t>
            </a:r>
            <a:endParaRPr lang="en-US" b="1" dirty="0"/>
          </a:p>
          <a:p>
            <a:pPr algn="l">
              <a:spcBef>
                <a:spcPct val="50000"/>
              </a:spcBef>
            </a:pPr>
            <a:r>
              <a:rPr lang="en-US" b="1" dirty="0"/>
              <a:t>PC1</a:t>
            </a:r>
            <a:r>
              <a:rPr lang="en-US" sz="800" dirty="0"/>
              <a:t>1900</a:t>
            </a:r>
            <a:endParaRPr lang="en-US" b="1" dirty="0"/>
          </a:p>
          <a:p>
            <a:pPr algn="l">
              <a:spcBef>
                <a:spcPct val="50000"/>
              </a:spcBef>
            </a:pPr>
            <a:r>
              <a:rPr lang="en-US" b="1" dirty="0"/>
              <a:t>PC2</a:t>
            </a:r>
            <a:r>
              <a:rPr lang="en-US" sz="800" dirty="0"/>
              <a:t>1940</a:t>
            </a:r>
            <a:endParaRPr lang="en-US" b="1" dirty="0"/>
          </a:p>
        </p:txBody>
      </p:sp>
      <p:sp>
        <p:nvSpPr>
          <p:cNvPr id="622626" name="Line 34"/>
          <p:cNvSpPr>
            <a:spLocks noChangeShapeType="1"/>
          </p:cNvSpPr>
          <p:nvPr/>
        </p:nvSpPr>
        <p:spPr bwMode="auto">
          <a:xfrm>
            <a:off x="6858000" y="609600"/>
            <a:ext cx="152400" cy="0"/>
          </a:xfrm>
          <a:prstGeom prst="line">
            <a:avLst/>
          </a:prstGeom>
          <a:noFill/>
          <a:ln w="9525">
            <a:solidFill>
              <a:schemeClr val="tx1"/>
            </a:solidFill>
            <a:round/>
            <a:headEnd/>
            <a:tailEnd/>
          </a:ln>
          <a:effectLst/>
        </p:spPr>
        <p:txBody>
          <a:bodyPr/>
          <a:lstStyle/>
          <a:p>
            <a:endParaRPr lang="en-US"/>
          </a:p>
        </p:txBody>
      </p:sp>
      <p:sp>
        <p:nvSpPr>
          <p:cNvPr id="622627" name="Line 35"/>
          <p:cNvSpPr>
            <a:spLocks noChangeShapeType="1"/>
          </p:cNvSpPr>
          <p:nvPr/>
        </p:nvSpPr>
        <p:spPr bwMode="auto">
          <a:xfrm flipV="1">
            <a:off x="7010400" y="304800"/>
            <a:ext cx="0" cy="304800"/>
          </a:xfrm>
          <a:prstGeom prst="line">
            <a:avLst/>
          </a:prstGeom>
          <a:noFill/>
          <a:ln w="9525">
            <a:solidFill>
              <a:schemeClr val="tx1"/>
            </a:solidFill>
            <a:round/>
            <a:headEnd/>
            <a:tailEnd/>
          </a:ln>
          <a:effectLst/>
        </p:spPr>
        <p:txBody>
          <a:bodyPr/>
          <a:lstStyle/>
          <a:p>
            <a:endParaRPr lang="en-US"/>
          </a:p>
        </p:txBody>
      </p:sp>
      <p:sp>
        <p:nvSpPr>
          <p:cNvPr id="622628" name="Line 36"/>
          <p:cNvSpPr>
            <a:spLocks noChangeShapeType="1"/>
          </p:cNvSpPr>
          <p:nvPr/>
        </p:nvSpPr>
        <p:spPr bwMode="auto">
          <a:xfrm>
            <a:off x="7010400" y="304800"/>
            <a:ext cx="685800" cy="0"/>
          </a:xfrm>
          <a:prstGeom prst="line">
            <a:avLst/>
          </a:prstGeom>
          <a:noFill/>
          <a:ln w="9525">
            <a:solidFill>
              <a:schemeClr val="tx1"/>
            </a:solidFill>
            <a:round/>
            <a:headEnd/>
            <a:tailEnd/>
          </a:ln>
          <a:effectLst/>
        </p:spPr>
        <p:txBody>
          <a:bodyPr/>
          <a:lstStyle/>
          <a:p>
            <a:endParaRPr lang="en-US"/>
          </a:p>
        </p:txBody>
      </p:sp>
      <p:sp>
        <p:nvSpPr>
          <p:cNvPr id="622629" name="Line 37"/>
          <p:cNvSpPr>
            <a:spLocks noChangeShapeType="1"/>
          </p:cNvSpPr>
          <p:nvPr/>
        </p:nvSpPr>
        <p:spPr bwMode="auto">
          <a:xfrm>
            <a:off x="7696200" y="304800"/>
            <a:ext cx="0" cy="0"/>
          </a:xfrm>
          <a:prstGeom prst="line">
            <a:avLst/>
          </a:prstGeom>
          <a:noFill/>
          <a:ln w="9525">
            <a:solidFill>
              <a:schemeClr val="tx1"/>
            </a:solidFill>
            <a:round/>
            <a:headEnd/>
            <a:tailEnd/>
          </a:ln>
          <a:effectLst/>
        </p:spPr>
        <p:txBody>
          <a:bodyPr/>
          <a:lstStyle/>
          <a:p>
            <a:endParaRPr lang="en-US"/>
          </a:p>
        </p:txBody>
      </p:sp>
      <p:sp>
        <p:nvSpPr>
          <p:cNvPr id="622630" name="Line 38"/>
          <p:cNvSpPr>
            <a:spLocks noChangeShapeType="1"/>
          </p:cNvSpPr>
          <p:nvPr/>
        </p:nvSpPr>
        <p:spPr bwMode="auto">
          <a:xfrm>
            <a:off x="7696200" y="304800"/>
            <a:ext cx="0" cy="304800"/>
          </a:xfrm>
          <a:prstGeom prst="line">
            <a:avLst/>
          </a:prstGeom>
          <a:noFill/>
          <a:ln w="9525">
            <a:solidFill>
              <a:schemeClr val="tx1"/>
            </a:solidFill>
            <a:round/>
            <a:headEnd/>
            <a:tailEnd/>
          </a:ln>
          <a:effectLst/>
        </p:spPr>
        <p:txBody>
          <a:bodyPr/>
          <a:lstStyle/>
          <a:p>
            <a:endParaRPr lang="en-US"/>
          </a:p>
        </p:txBody>
      </p:sp>
      <p:sp>
        <p:nvSpPr>
          <p:cNvPr id="622631" name="Line 39"/>
          <p:cNvSpPr>
            <a:spLocks noChangeShapeType="1"/>
          </p:cNvSpPr>
          <p:nvPr/>
        </p:nvSpPr>
        <p:spPr bwMode="auto">
          <a:xfrm>
            <a:off x="7696200" y="609600"/>
            <a:ext cx="152400" cy="0"/>
          </a:xfrm>
          <a:prstGeom prst="line">
            <a:avLst/>
          </a:prstGeom>
          <a:noFill/>
          <a:ln w="9525">
            <a:solidFill>
              <a:schemeClr val="tx1"/>
            </a:solidFill>
            <a:round/>
            <a:headEnd/>
            <a:tailEnd/>
          </a:ln>
          <a:effectLst/>
        </p:spPr>
        <p:txBody>
          <a:bodyPr/>
          <a:lstStyle/>
          <a:p>
            <a:endParaRPr lang="en-US"/>
          </a:p>
        </p:txBody>
      </p:sp>
      <p:sp>
        <p:nvSpPr>
          <p:cNvPr id="622632" name="Line 40"/>
          <p:cNvSpPr>
            <a:spLocks noChangeShapeType="1"/>
          </p:cNvSpPr>
          <p:nvPr/>
        </p:nvSpPr>
        <p:spPr bwMode="auto">
          <a:xfrm>
            <a:off x="6858000" y="2133600"/>
            <a:ext cx="152400" cy="0"/>
          </a:xfrm>
          <a:prstGeom prst="line">
            <a:avLst/>
          </a:prstGeom>
          <a:noFill/>
          <a:ln w="9525">
            <a:solidFill>
              <a:schemeClr val="tx1"/>
            </a:solidFill>
            <a:round/>
            <a:headEnd/>
            <a:tailEnd/>
          </a:ln>
          <a:effectLst/>
        </p:spPr>
        <p:txBody>
          <a:bodyPr/>
          <a:lstStyle/>
          <a:p>
            <a:endParaRPr lang="en-US"/>
          </a:p>
        </p:txBody>
      </p:sp>
      <p:sp>
        <p:nvSpPr>
          <p:cNvPr id="622633" name="Line 41"/>
          <p:cNvSpPr>
            <a:spLocks noChangeShapeType="1"/>
          </p:cNvSpPr>
          <p:nvPr/>
        </p:nvSpPr>
        <p:spPr bwMode="auto">
          <a:xfrm flipV="1">
            <a:off x="7010400" y="1905000"/>
            <a:ext cx="76200" cy="228600"/>
          </a:xfrm>
          <a:prstGeom prst="line">
            <a:avLst/>
          </a:prstGeom>
          <a:noFill/>
          <a:ln w="9525">
            <a:solidFill>
              <a:schemeClr val="tx1"/>
            </a:solidFill>
            <a:round/>
            <a:headEnd/>
            <a:tailEnd/>
          </a:ln>
          <a:effectLst/>
        </p:spPr>
        <p:txBody>
          <a:bodyPr/>
          <a:lstStyle/>
          <a:p>
            <a:endParaRPr lang="en-US"/>
          </a:p>
        </p:txBody>
      </p:sp>
      <p:sp>
        <p:nvSpPr>
          <p:cNvPr id="622634" name="Line 42"/>
          <p:cNvSpPr>
            <a:spLocks noChangeShapeType="1"/>
          </p:cNvSpPr>
          <p:nvPr/>
        </p:nvSpPr>
        <p:spPr bwMode="auto">
          <a:xfrm>
            <a:off x="7086600" y="1905000"/>
            <a:ext cx="76200" cy="228600"/>
          </a:xfrm>
          <a:prstGeom prst="line">
            <a:avLst/>
          </a:prstGeom>
          <a:noFill/>
          <a:ln w="9525">
            <a:solidFill>
              <a:schemeClr val="tx1"/>
            </a:solidFill>
            <a:round/>
            <a:headEnd/>
            <a:tailEnd/>
          </a:ln>
          <a:effectLst/>
        </p:spPr>
        <p:txBody>
          <a:bodyPr/>
          <a:lstStyle/>
          <a:p>
            <a:endParaRPr lang="en-US"/>
          </a:p>
        </p:txBody>
      </p:sp>
      <p:sp>
        <p:nvSpPr>
          <p:cNvPr id="622635" name="Line 43"/>
          <p:cNvSpPr>
            <a:spLocks noChangeShapeType="1"/>
          </p:cNvSpPr>
          <p:nvPr/>
        </p:nvSpPr>
        <p:spPr bwMode="auto">
          <a:xfrm>
            <a:off x="7162800" y="2133600"/>
            <a:ext cx="152400" cy="0"/>
          </a:xfrm>
          <a:prstGeom prst="line">
            <a:avLst/>
          </a:prstGeom>
          <a:noFill/>
          <a:ln w="9525">
            <a:solidFill>
              <a:schemeClr val="tx1"/>
            </a:solidFill>
            <a:round/>
            <a:headEnd/>
            <a:tailEnd/>
          </a:ln>
          <a:effectLst/>
        </p:spPr>
        <p:txBody>
          <a:bodyPr/>
          <a:lstStyle/>
          <a:p>
            <a:endParaRPr lang="en-US"/>
          </a:p>
        </p:txBody>
      </p:sp>
      <p:sp>
        <p:nvSpPr>
          <p:cNvPr id="622636" name="Text Box 44"/>
          <p:cNvSpPr txBox="1">
            <a:spLocks noChangeArrowheads="1"/>
          </p:cNvSpPr>
          <p:nvPr/>
        </p:nvSpPr>
        <p:spPr bwMode="auto">
          <a:xfrm>
            <a:off x="7239000" y="1905000"/>
            <a:ext cx="533400" cy="274638"/>
          </a:xfrm>
          <a:prstGeom prst="rect">
            <a:avLst/>
          </a:prstGeom>
          <a:noFill/>
          <a:ln w="9525">
            <a:noFill/>
            <a:miter lim="800000"/>
            <a:headEnd/>
            <a:tailEnd/>
          </a:ln>
          <a:effectLst/>
        </p:spPr>
        <p:txBody>
          <a:bodyPr>
            <a:spAutoFit/>
          </a:bodyPr>
          <a:lstStyle/>
          <a:p>
            <a:pPr algn="l">
              <a:spcBef>
                <a:spcPct val="50000"/>
              </a:spcBef>
            </a:pPr>
            <a:r>
              <a:rPr lang="en-US" sz="1200"/>
              <a:t>10ns</a:t>
            </a:r>
          </a:p>
        </p:txBody>
      </p:sp>
      <p:sp>
        <p:nvSpPr>
          <p:cNvPr id="622637" name="Text Box 45"/>
          <p:cNvSpPr txBox="1">
            <a:spLocks noChangeArrowheads="1"/>
          </p:cNvSpPr>
          <p:nvPr/>
        </p:nvSpPr>
        <p:spPr bwMode="auto">
          <a:xfrm>
            <a:off x="7696200" y="228600"/>
            <a:ext cx="533400" cy="274638"/>
          </a:xfrm>
          <a:prstGeom prst="rect">
            <a:avLst/>
          </a:prstGeom>
          <a:noFill/>
          <a:ln w="9525">
            <a:noFill/>
            <a:miter lim="800000"/>
            <a:headEnd/>
            <a:tailEnd/>
          </a:ln>
          <a:effectLst/>
        </p:spPr>
        <p:txBody>
          <a:bodyPr>
            <a:spAutoFit/>
          </a:bodyPr>
          <a:lstStyle/>
          <a:p>
            <a:pPr algn="l">
              <a:spcBef>
                <a:spcPct val="50000"/>
              </a:spcBef>
            </a:pPr>
            <a:r>
              <a:rPr lang="en-US" sz="1200"/>
              <a:t>5µs</a:t>
            </a:r>
          </a:p>
        </p:txBody>
      </p:sp>
      <p:sp>
        <p:nvSpPr>
          <p:cNvPr id="622638" name="Rectangle 46"/>
          <p:cNvSpPr>
            <a:spLocks noChangeArrowheads="1"/>
          </p:cNvSpPr>
          <p:nvPr/>
        </p:nvSpPr>
        <p:spPr bwMode="auto">
          <a:xfrm>
            <a:off x="6248400" y="4064000"/>
            <a:ext cx="381000" cy="381000"/>
          </a:xfrm>
          <a:prstGeom prst="rect">
            <a:avLst/>
          </a:prstGeom>
          <a:solidFill>
            <a:schemeClr val="accent1">
              <a:alpha val="70000"/>
            </a:schemeClr>
          </a:solidFill>
          <a:ln w="9525">
            <a:solidFill>
              <a:schemeClr val="tx1"/>
            </a:solidFill>
            <a:miter lim="800000"/>
            <a:headEnd/>
            <a:tailEnd/>
          </a:ln>
          <a:effectLst/>
        </p:spPr>
        <p:txBody>
          <a:bodyPr wrap="none" anchor="ctr"/>
          <a:lstStyle/>
          <a:p>
            <a:endParaRPr lang="en-US"/>
          </a:p>
        </p:txBody>
      </p:sp>
      <p:sp>
        <p:nvSpPr>
          <p:cNvPr id="622639" name="Line 47"/>
          <p:cNvSpPr>
            <a:spLocks noChangeShapeType="1"/>
          </p:cNvSpPr>
          <p:nvPr/>
        </p:nvSpPr>
        <p:spPr bwMode="auto">
          <a:xfrm flipV="1">
            <a:off x="6248400" y="4064000"/>
            <a:ext cx="381000" cy="381000"/>
          </a:xfrm>
          <a:prstGeom prst="line">
            <a:avLst/>
          </a:prstGeom>
          <a:noFill/>
          <a:ln w="9525">
            <a:solidFill>
              <a:schemeClr val="tx1"/>
            </a:solidFill>
            <a:round/>
            <a:headEnd/>
            <a:tailEnd/>
          </a:ln>
          <a:effectLst/>
        </p:spPr>
        <p:txBody>
          <a:bodyPr/>
          <a:lstStyle/>
          <a:p>
            <a:endParaRPr lang="en-US"/>
          </a:p>
        </p:txBody>
      </p:sp>
      <p:sp>
        <p:nvSpPr>
          <p:cNvPr id="622640" name="Text Box 48"/>
          <p:cNvSpPr txBox="1">
            <a:spLocks noChangeArrowheads="1"/>
          </p:cNvSpPr>
          <p:nvPr/>
        </p:nvSpPr>
        <p:spPr bwMode="auto">
          <a:xfrm>
            <a:off x="6781800" y="4038600"/>
            <a:ext cx="838200" cy="457200"/>
          </a:xfrm>
          <a:prstGeom prst="rect">
            <a:avLst/>
          </a:prstGeom>
          <a:solidFill>
            <a:srgbClr val="99CCFF"/>
          </a:solidFill>
          <a:ln w="9525">
            <a:noFill/>
            <a:miter lim="800000"/>
            <a:headEnd/>
            <a:tailEnd/>
          </a:ln>
          <a:effectLst/>
        </p:spPr>
        <p:txBody>
          <a:bodyPr>
            <a:spAutoFit/>
          </a:bodyPr>
          <a:lstStyle/>
          <a:p>
            <a:pPr algn="l">
              <a:spcBef>
                <a:spcPct val="50000"/>
              </a:spcBef>
            </a:pPr>
            <a:r>
              <a:rPr lang="en-US" sz="2400" b="1"/>
              <a:t>PC2</a:t>
            </a:r>
          </a:p>
        </p:txBody>
      </p:sp>
      <p:sp>
        <p:nvSpPr>
          <p:cNvPr id="622641" name="Rectangle 49"/>
          <p:cNvSpPr>
            <a:spLocks noChangeArrowheads="1"/>
          </p:cNvSpPr>
          <p:nvPr/>
        </p:nvSpPr>
        <p:spPr bwMode="auto">
          <a:xfrm>
            <a:off x="7772400" y="4067175"/>
            <a:ext cx="381000" cy="3810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a:p>
        </p:txBody>
      </p:sp>
      <p:sp>
        <p:nvSpPr>
          <p:cNvPr id="622642" name="Line 50"/>
          <p:cNvSpPr>
            <a:spLocks noChangeShapeType="1"/>
          </p:cNvSpPr>
          <p:nvPr/>
        </p:nvSpPr>
        <p:spPr bwMode="auto">
          <a:xfrm>
            <a:off x="7772400" y="4067175"/>
            <a:ext cx="381000" cy="381000"/>
          </a:xfrm>
          <a:prstGeom prst="line">
            <a:avLst/>
          </a:prstGeom>
          <a:noFill/>
          <a:ln w="9525">
            <a:solidFill>
              <a:schemeClr val="tx1"/>
            </a:solidFill>
            <a:round/>
            <a:headEnd/>
            <a:tailEnd/>
          </a:ln>
          <a:effectLst/>
        </p:spPr>
        <p:txBody>
          <a:bodyPr/>
          <a:lstStyle/>
          <a:p>
            <a:endParaRPr lang="en-US"/>
          </a:p>
        </p:txBody>
      </p:sp>
      <p:sp>
        <p:nvSpPr>
          <p:cNvPr id="622643" name="Line 51"/>
          <p:cNvSpPr>
            <a:spLocks noChangeShapeType="1"/>
          </p:cNvSpPr>
          <p:nvPr/>
        </p:nvSpPr>
        <p:spPr bwMode="auto">
          <a:xfrm>
            <a:off x="5181600" y="4267200"/>
            <a:ext cx="609600" cy="0"/>
          </a:xfrm>
          <a:prstGeom prst="line">
            <a:avLst/>
          </a:prstGeom>
          <a:noFill/>
          <a:ln w="9525">
            <a:solidFill>
              <a:srgbClr val="FF0000"/>
            </a:solidFill>
            <a:prstDash val="dash"/>
            <a:round/>
            <a:headEnd/>
            <a:tailEnd/>
          </a:ln>
          <a:effectLst/>
        </p:spPr>
        <p:txBody>
          <a:bodyPr/>
          <a:lstStyle/>
          <a:p>
            <a:endParaRPr lang="en-US"/>
          </a:p>
        </p:txBody>
      </p:sp>
      <p:sp>
        <p:nvSpPr>
          <p:cNvPr id="622644" name="Rectangle 52"/>
          <p:cNvSpPr>
            <a:spLocks noChangeArrowheads="1"/>
          </p:cNvSpPr>
          <p:nvPr/>
        </p:nvSpPr>
        <p:spPr bwMode="auto">
          <a:xfrm>
            <a:off x="4587875" y="4064000"/>
            <a:ext cx="381000" cy="381000"/>
          </a:xfrm>
          <a:prstGeom prst="rect">
            <a:avLst/>
          </a:prstGeom>
          <a:solidFill>
            <a:schemeClr val="accent1">
              <a:alpha val="60001"/>
            </a:schemeClr>
          </a:solidFill>
          <a:ln w="9525">
            <a:solidFill>
              <a:schemeClr val="tx1"/>
            </a:solidFill>
            <a:miter lim="800000"/>
            <a:headEnd/>
            <a:tailEnd/>
          </a:ln>
          <a:effectLst/>
        </p:spPr>
        <p:txBody>
          <a:bodyPr wrap="none" anchor="ctr"/>
          <a:lstStyle/>
          <a:p>
            <a:endParaRPr lang="en-US"/>
          </a:p>
        </p:txBody>
      </p:sp>
      <p:sp>
        <p:nvSpPr>
          <p:cNvPr id="622645" name="Line 53"/>
          <p:cNvSpPr>
            <a:spLocks noChangeShapeType="1"/>
          </p:cNvSpPr>
          <p:nvPr/>
        </p:nvSpPr>
        <p:spPr bwMode="auto">
          <a:xfrm>
            <a:off x="4587875" y="4064000"/>
            <a:ext cx="381000" cy="381000"/>
          </a:xfrm>
          <a:prstGeom prst="line">
            <a:avLst/>
          </a:prstGeom>
          <a:noFill/>
          <a:ln w="9525">
            <a:solidFill>
              <a:schemeClr val="tx1"/>
            </a:solidFill>
            <a:round/>
            <a:headEnd/>
            <a:tailEnd/>
          </a:ln>
          <a:effectLst/>
        </p:spPr>
        <p:txBody>
          <a:bodyPr/>
          <a:lstStyle/>
          <a:p>
            <a:endParaRPr lang="en-US"/>
          </a:p>
        </p:txBody>
      </p:sp>
      <p:sp>
        <p:nvSpPr>
          <p:cNvPr id="622646" name="Text Box 54"/>
          <p:cNvSpPr txBox="1">
            <a:spLocks noChangeArrowheads="1"/>
          </p:cNvSpPr>
          <p:nvPr/>
        </p:nvSpPr>
        <p:spPr bwMode="auto">
          <a:xfrm>
            <a:off x="4419600" y="4800600"/>
            <a:ext cx="762000" cy="366713"/>
          </a:xfrm>
          <a:prstGeom prst="rect">
            <a:avLst/>
          </a:prstGeom>
          <a:solidFill>
            <a:srgbClr val="FFCC99"/>
          </a:solidFill>
          <a:ln w="9525">
            <a:noFill/>
            <a:miter lim="800000"/>
            <a:headEnd/>
            <a:tailEnd/>
          </a:ln>
          <a:effectLst/>
        </p:spPr>
        <p:txBody>
          <a:bodyPr>
            <a:spAutoFit/>
          </a:bodyPr>
          <a:lstStyle/>
          <a:p>
            <a:pPr>
              <a:spcBef>
                <a:spcPct val="50000"/>
              </a:spcBef>
            </a:pPr>
            <a:r>
              <a:rPr lang="en-US" b="1"/>
              <a:t>PD2</a:t>
            </a:r>
          </a:p>
        </p:txBody>
      </p:sp>
      <p:sp>
        <p:nvSpPr>
          <p:cNvPr id="622647" name="Line 55"/>
          <p:cNvSpPr>
            <a:spLocks noChangeShapeType="1"/>
          </p:cNvSpPr>
          <p:nvPr/>
        </p:nvSpPr>
        <p:spPr bwMode="auto">
          <a:xfrm>
            <a:off x="4800600" y="4267200"/>
            <a:ext cx="0" cy="533400"/>
          </a:xfrm>
          <a:prstGeom prst="line">
            <a:avLst/>
          </a:prstGeom>
          <a:noFill/>
          <a:ln w="9525">
            <a:solidFill>
              <a:srgbClr val="FF0000"/>
            </a:solidFill>
            <a:round/>
            <a:headEnd/>
            <a:tailEnd type="triangle" w="med" len="med"/>
          </a:ln>
          <a:effectLst/>
        </p:spPr>
        <p:txBody>
          <a:bodyPr/>
          <a:lstStyle/>
          <a:p>
            <a:endParaRPr lang="en-US"/>
          </a:p>
        </p:txBody>
      </p:sp>
      <p:sp>
        <p:nvSpPr>
          <p:cNvPr id="622648" name="Text Box 56"/>
          <p:cNvSpPr txBox="1">
            <a:spLocks noChangeArrowheads="1"/>
          </p:cNvSpPr>
          <p:nvPr/>
        </p:nvSpPr>
        <p:spPr bwMode="auto">
          <a:xfrm>
            <a:off x="4343400" y="5181600"/>
            <a:ext cx="914400" cy="549275"/>
          </a:xfrm>
          <a:prstGeom prst="rect">
            <a:avLst/>
          </a:prstGeom>
          <a:noFill/>
          <a:ln w="9525">
            <a:noFill/>
            <a:miter lim="800000"/>
            <a:headEnd/>
            <a:tailEnd/>
          </a:ln>
          <a:effectLst/>
        </p:spPr>
        <p:txBody>
          <a:bodyPr>
            <a:spAutoFit/>
          </a:bodyPr>
          <a:lstStyle/>
          <a:p>
            <a:pPr>
              <a:spcBef>
                <a:spcPct val="50000"/>
              </a:spcBef>
            </a:pPr>
            <a:r>
              <a:rPr lang="en-US" sz="1200"/>
              <a:t>75M-1kHz</a:t>
            </a:r>
          </a:p>
          <a:p>
            <a:pPr>
              <a:spcBef>
                <a:spcPct val="50000"/>
              </a:spcBef>
            </a:pPr>
            <a:r>
              <a:rPr lang="en-US" sz="1200"/>
              <a:t>400 mV</a:t>
            </a:r>
          </a:p>
        </p:txBody>
      </p:sp>
      <p:sp>
        <p:nvSpPr>
          <p:cNvPr id="622649" name="Text Box 57"/>
          <p:cNvSpPr txBox="1">
            <a:spLocks noChangeArrowheads="1"/>
          </p:cNvSpPr>
          <p:nvPr/>
        </p:nvSpPr>
        <p:spPr bwMode="auto">
          <a:xfrm>
            <a:off x="5410200" y="4800600"/>
            <a:ext cx="762000" cy="366713"/>
          </a:xfrm>
          <a:prstGeom prst="rect">
            <a:avLst/>
          </a:prstGeom>
          <a:solidFill>
            <a:srgbClr val="FFCC99"/>
          </a:solidFill>
          <a:ln w="9525">
            <a:noFill/>
            <a:miter lim="800000"/>
            <a:headEnd/>
            <a:tailEnd/>
          </a:ln>
          <a:effectLst/>
        </p:spPr>
        <p:txBody>
          <a:bodyPr>
            <a:spAutoFit/>
          </a:bodyPr>
          <a:lstStyle/>
          <a:p>
            <a:pPr>
              <a:spcBef>
                <a:spcPct val="50000"/>
              </a:spcBef>
            </a:pPr>
            <a:r>
              <a:rPr lang="en-US" b="1"/>
              <a:t>PD3</a:t>
            </a:r>
          </a:p>
        </p:txBody>
      </p:sp>
      <p:sp>
        <p:nvSpPr>
          <p:cNvPr id="622650" name="Text Box 58"/>
          <p:cNvSpPr txBox="1">
            <a:spLocks noChangeArrowheads="1"/>
          </p:cNvSpPr>
          <p:nvPr/>
        </p:nvSpPr>
        <p:spPr bwMode="auto">
          <a:xfrm>
            <a:off x="5334000" y="5181600"/>
            <a:ext cx="914400" cy="549275"/>
          </a:xfrm>
          <a:prstGeom prst="rect">
            <a:avLst/>
          </a:prstGeom>
          <a:noFill/>
          <a:ln w="9525">
            <a:noFill/>
            <a:miter lim="800000"/>
            <a:headEnd/>
            <a:tailEnd/>
          </a:ln>
          <a:effectLst/>
        </p:spPr>
        <p:txBody>
          <a:bodyPr>
            <a:spAutoFit/>
          </a:bodyPr>
          <a:lstStyle/>
          <a:p>
            <a:pPr>
              <a:spcBef>
                <a:spcPct val="50000"/>
              </a:spcBef>
            </a:pPr>
            <a:r>
              <a:rPr lang="en-US" sz="1200"/>
              <a:t>1 kHz</a:t>
            </a:r>
          </a:p>
          <a:p>
            <a:pPr>
              <a:spcBef>
                <a:spcPct val="50000"/>
              </a:spcBef>
            </a:pPr>
            <a:r>
              <a:rPr lang="en-US" sz="1200"/>
              <a:t>150 mV</a:t>
            </a:r>
          </a:p>
        </p:txBody>
      </p:sp>
      <p:sp>
        <p:nvSpPr>
          <p:cNvPr id="622651" name="Text Box 59"/>
          <p:cNvSpPr txBox="1">
            <a:spLocks noChangeArrowheads="1"/>
          </p:cNvSpPr>
          <p:nvPr/>
        </p:nvSpPr>
        <p:spPr bwMode="auto">
          <a:xfrm>
            <a:off x="8077200" y="4800600"/>
            <a:ext cx="762000" cy="366713"/>
          </a:xfrm>
          <a:prstGeom prst="rect">
            <a:avLst/>
          </a:prstGeom>
          <a:solidFill>
            <a:srgbClr val="FFCC99"/>
          </a:solidFill>
          <a:ln w="9525">
            <a:noFill/>
            <a:miter lim="800000"/>
            <a:headEnd/>
            <a:tailEnd/>
          </a:ln>
          <a:effectLst/>
        </p:spPr>
        <p:txBody>
          <a:bodyPr>
            <a:spAutoFit/>
          </a:bodyPr>
          <a:lstStyle/>
          <a:p>
            <a:pPr>
              <a:spcBef>
                <a:spcPct val="50000"/>
              </a:spcBef>
            </a:pPr>
            <a:r>
              <a:rPr lang="en-US" b="1"/>
              <a:t>PD4</a:t>
            </a:r>
          </a:p>
        </p:txBody>
      </p:sp>
      <p:sp>
        <p:nvSpPr>
          <p:cNvPr id="622652" name="Text Box 60"/>
          <p:cNvSpPr txBox="1">
            <a:spLocks noChangeArrowheads="1"/>
          </p:cNvSpPr>
          <p:nvPr/>
        </p:nvSpPr>
        <p:spPr bwMode="auto">
          <a:xfrm>
            <a:off x="8001000" y="5181600"/>
            <a:ext cx="914400" cy="274638"/>
          </a:xfrm>
          <a:prstGeom prst="rect">
            <a:avLst/>
          </a:prstGeom>
          <a:noFill/>
          <a:ln w="9525">
            <a:noFill/>
            <a:miter lim="800000"/>
            <a:headEnd/>
            <a:tailEnd/>
          </a:ln>
          <a:effectLst/>
        </p:spPr>
        <p:txBody>
          <a:bodyPr>
            <a:spAutoFit/>
          </a:bodyPr>
          <a:lstStyle/>
          <a:p>
            <a:pPr>
              <a:spcBef>
                <a:spcPct val="50000"/>
              </a:spcBef>
            </a:pPr>
            <a:r>
              <a:rPr lang="en-US" sz="1200"/>
              <a:t>1 kHz, 1V</a:t>
            </a:r>
          </a:p>
        </p:txBody>
      </p:sp>
      <p:sp>
        <p:nvSpPr>
          <p:cNvPr id="622653" name="Line 61"/>
          <p:cNvSpPr>
            <a:spLocks noChangeShapeType="1"/>
          </p:cNvSpPr>
          <p:nvPr/>
        </p:nvSpPr>
        <p:spPr bwMode="auto">
          <a:xfrm>
            <a:off x="8458200" y="4267200"/>
            <a:ext cx="0" cy="533400"/>
          </a:xfrm>
          <a:prstGeom prst="line">
            <a:avLst/>
          </a:prstGeom>
          <a:noFill/>
          <a:ln w="9525">
            <a:solidFill>
              <a:srgbClr val="FF0000"/>
            </a:solidFill>
            <a:round/>
            <a:headEnd/>
            <a:tailEnd type="triangle" w="med" len="med"/>
          </a:ln>
          <a:effectLst/>
        </p:spPr>
        <p:txBody>
          <a:bodyPr/>
          <a:lstStyle/>
          <a:p>
            <a:endParaRPr lang="en-US"/>
          </a:p>
        </p:txBody>
      </p:sp>
      <p:sp>
        <p:nvSpPr>
          <p:cNvPr id="622654" name="Line 62"/>
          <p:cNvSpPr>
            <a:spLocks noChangeShapeType="1"/>
          </p:cNvSpPr>
          <p:nvPr/>
        </p:nvSpPr>
        <p:spPr bwMode="auto">
          <a:xfrm>
            <a:off x="5715000" y="4267200"/>
            <a:ext cx="0" cy="533400"/>
          </a:xfrm>
          <a:prstGeom prst="line">
            <a:avLst/>
          </a:prstGeom>
          <a:noFill/>
          <a:ln w="9525">
            <a:solidFill>
              <a:srgbClr val="FF0000"/>
            </a:solidFill>
            <a:round/>
            <a:headEnd/>
            <a:tailEnd type="triangle" w="med" len="med"/>
          </a:ln>
          <a:effectLst/>
        </p:spPr>
        <p:txBody>
          <a:bodyPr/>
          <a:lstStyle/>
          <a:p>
            <a:endParaRPr lang="en-US"/>
          </a:p>
        </p:txBody>
      </p:sp>
      <p:sp>
        <p:nvSpPr>
          <p:cNvPr id="622655" name="Line 63"/>
          <p:cNvSpPr>
            <a:spLocks noChangeShapeType="1"/>
          </p:cNvSpPr>
          <p:nvPr/>
        </p:nvSpPr>
        <p:spPr bwMode="auto">
          <a:xfrm>
            <a:off x="3505200" y="4495800"/>
            <a:ext cx="0" cy="304800"/>
          </a:xfrm>
          <a:prstGeom prst="line">
            <a:avLst/>
          </a:prstGeom>
          <a:noFill/>
          <a:ln w="38100" cmpd="dbl">
            <a:solidFill>
              <a:srgbClr val="0000FF"/>
            </a:solidFill>
            <a:round/>
            <a:headEnd/>
            <a:tailEnd type="triangle" w="med" len="med"/>
          </a:ln>
          <a:effectLst/>
        </p:spPr>
        <p:txBody>
          <a:bodyPr/>
          <a:lstStyle/>
          <a:p>
            <a:endParaRPr lang="en-US"/>
          </a:p>
        </p:txBody>
      </p:sp>
      <p:sp>
        <p:nvSpPr>
          <p:cNvPr id="622656" name="Line 64"/>
          <p:cNvSpPr>
            <a:spLocks noChangeShapeType="1"/>
          </p:cNvSpPr>
          <p:nvPr/>
        </p:nvSpPr>
        <p:spPr bwMode="auto">
          <a:xfrm flipH="1">
            <a:off x="381000" y="5562600"/>
            <a:ext cx="1676400" cy="0"/>
          </a:xfrm>
          <a:prstGeom prst="line">
            <a:avLst/>
          </a:prstGeom>
          <a:noFill/>
          <a:ln w="38100" cmpd="dbl">
            <a:solidFill>
              <a:srgbClr val="0000FF"/>
            </a:solidFill>
            <a:round/>
            <a:headEnd/>
            <a:tailEnd type="triangle" w="med" len="med"/>
          </a:ln>
          <a:effectLst/>
        </p:spPr>
        <p:txBody>
          <a:bodyPr/>
          <a:lstStyle/>
          <a:p>
            <a:endParaRPr lang="en-US"/>
          </a:p>
        </p:txBody>
      </p:sp>
      <p:sp>
        <p:nvSpPr>
          <p:cNvPr id="622657" name="Text Box 65"/>
          <p:cNvSpPr txBox="1">
            <a:spLocks noChangeArrowheads="1"/>
          </p:cNvSpPr>
          <p:nvPr/>
        </p:nvSpPr>
        <p:spPr bwMode="auto">
          <a:xfrm>
            <a:off x="0" y="5181600"/>
            <a:ext cx="1981200" cy="779463"/>
          </a:xfrm>
          <a:prstGeom prst="rect">
            <a:avLst/>
          </a:prstGeom>
          <a:noFill/>
          <a:ln w="9525">
            <a:noFill/>
            <a:miter lim="800000"/>
            <a:headEnd/>
            <a:tailEnd/>
          </a:ln>
          <a:effectLst/>
        </p:spPr>
        <p:txBody>
          <a:bodyPr>
            <a:spAutoFit/>
          </a:bodyPr>
          <a:lstStyle/>
          <a:p>
            <a:pPr algn="r">
              <a:spcBef>
                <a:spcPct val="50000"/>
              </a:spcBef>
            </a:pPr>
            <a:r>
              <a:rPr lang="en-US"/>
              <a:t>1.5 V, jitter 1 ns</a:t>
            </a:r>
          </a:p>
          <a:p>
            <a:pPr algn="r">
              <a:spcBef>
                <a:spcPct val="50000"/>
              </a:spcBef>
            </a:pPr>
            <a:r>
              <a:rPr lang="en-US"/>
              <a:t>to Experiment</a:t>
            </a:r>
          </a:p>
        </p:txBody>
      </p:sp>
      <p:sp>
        <p:nvSpPr>
          <p:cNvPr id="622658" name="Text Box 66"/>
          <p:cNvSpPr txBox="1">
            <a:spLocks noChangeArrowheads="1"/>
          </p:cNvSpPr>
          <p:nvPr/>
        </p:nvSpPr>
        <p:spPr bwMode="auto">
          <a:xfrm>
            <a:off x="6019800" y="5791200"/>
            <a:ext cx="2209800" cy="869950"/>
          </a:xfrm>
          <a:prstGeom prst="rect">
            <a:avLst/>
          </a:prstGeom>
          <a:solidFill>
            <a:srgbClr val="99CCFF"/>
          </a:solidFill>
          <a:ln w="9525">
            <a:noFill/>
            <a:miter lim="800000"/>
            <a:headEnd/>
            <a:tailEnd/>
          </a:ln>
          <a:effectLst/>
        </p:spPr>
        <p:txBody>
          <a:bodyPr>
            <a:spAutoFit/>
          </a:bodyPr>
          <a:lstStyle/>
          <a:p>
            <a:pPr>
              <a:spcBef>
                <a:spcPct val="50000"/>
              </a:spcBef>
            </a:pPr>
            <a:r>
              <a:rPr lang="en-US" sz="2400" b="1"/>
              <a:t>Oscilloscope</a:t>
            </a:r>
          </a:p>
          <a:p>
            <a:pPr>
              <a:spcBef>
                <a:spcPct val="50000"/>
              </a:spcBef>
            </a:pPr>
            <a:r>
              <a:rPr lang="en-US" b="1"/>
              <a:t>Tek TDS3054</a:t>
            </a:r>
          </a:p>
        </p:txBody>
      </p:sp>
      <p:sp>
        <p:nvSpPr>
          <p:cNvPr id="622659" name="Line 67"/>
          <p:cNvSpPr>
            <a:spLocks noChangeShapeType="1"/>
          </p:cNvSpPr>
          <p:nvPr/>
        </p:nvSpPr>
        <p:spPr bwMode="auto">
          <a:xfrm>
            <a:off x="5257800" y="4953000"/>
            <a:ext cx="0" cy="1295400"/>
          </a:xfrm>
          <a:prstGeom prst="line">
            <a:avLst/>
          </a:prstGeom>
          <a:noFill/>
          <a:ln w="38100" cmpd="dbl">
            <a:solidFill>
              <a:srgbClr val="0000FF"/>
            </a:solidFill>
            <a:round/>
            <a:headEnd/>
            <a:tailEnd/>
          </a:ln>
          <a:effectLst/>
        </p:spPr>
        <p:txBody>
          <a:bodyPr/>
          <a:lstStyle/>
          <a:p>
            <a:endParaRPr lang="en-US"/>
          </a:p>
        </p:txBody>
      </p:sp>
      <p:sp>
        <p:nvSpPr>
          <p:cNvPr id="622660" name="Line 68"/>
          <p:cNvSpPr>
            <a:spLocks noChangeShapeType="1"/>
          </p:cNvSpPr>
          <p:nvPr/>
        </p:nvSpPr>
        <p:spPr bwMode="auto">
          <a:xfrm>
            <a:off x="5257800" y="6248400"/>
            <a:ext cx="762000" cy="0"/>
          </a:xfrm>
          <a:prstGeom prst="line">
            <a:avLst/>
          </a:prstGeom>
          <a:noFill/>
          <a:ln w="38100" cmpd="dbl">
            <a:solidFill>
              <a:srgbClr val="0000FF"/>
            </a:solidFill>
            <a:round/>
            <a:headEnd/>
            <a:tailEnd type="triangle" w="med" len="med"/>
          </a:ln>
          <a:effectLst/>
        </p:spPr>
        <p:txBody>
          <a:bodyPr/>
          <a:lstStyle/>
          <a:p>
            <a:endParaRPr lang="en-US"/>
          </a:p>
        </p:txBody>
      </p:sp>
      <p:sp>
        <p:nvSpPr>
          <p:cNvPr id="622661" name="Line 69"/>
          <p:cNvSpPr>
            <a:spLocks noChangeShapeType="1"/>
          </p:cNvSpPr>
          <p:nvPr/>
        </p:nvSpPr>
        <p:spPr bwMode="auto">
          <a:xfrm>
            <a:off x="5181600" y="4953000"/>
            <a:ext cx="76200" cy="0"/>
          </a:xfrm>
          <a:prstGeom prst="line">
            <a:avLst/>
          </a:prstGeom>
          <a:noFill/>
          <a:ln w="38100" cmpd="dbl">
            <a:solidFill>
              <a:srgbClr val="0000FF"/>
            </a:solidFill>
            <a:round/>
            <a:headEnd/>
            <a:tailEnd/>
          </a:ln>
          <a:effectLst/>
        </p:spPr>
        <p:txBody>
          <a:bodyPr/>
          <a:lstStyle/>
          <a:p>
            <a:endParaRPr lang="en-US"/>
          </a:p>
        </p:txBody>
      </p:sp>
      <p:sp>
        <p:nvSpPr>
          <p:cNvPr id="622662" name="Line 70"/>
          <p:cNvSpPr>
            <a:spLocks noChangeShapeType="1"/>
          </p:cNvSpPr>
          <p:nvPr/>
        </p:nvSpPr>
        <p:spPr bwMode="auto">
          <a:xfrm>
            <a:off x="8839200" y="4953000"/>
            <a:ext cx="152400" cy="0"/>
          </a:xfrm>
          <a:prstGeom prst="line">
            <a:avLst/>
          </a:prstGeom>
          <a:noFill/>
          <a:ln w="38100" cmpd="dbl">
            <a:solidFill>
              <a:srgbClr val="0000FF"/>
            </a:solidFill>
            <a:round/>
            <a:headEnd/>
            <a:tailEnd/>
          </a:ln>
          <a:effectLst/>
        </p:spPr>
        <p:txBody>
          <a:bodyPr/>
          <a:lstStyle/>
          <a:p>
            <a:endParaRPr lang="en-US"/>
          </a:p>
        </p:txBody>
      </p:sp>
      <p:sp>
        <p:nvSpPr>
          <p:cNvPr id="622663" name="Line 71"/>
          <p:cNvSpPr>
            <a:spLocks noChangeShapeType="1"/>
          </p:cNvSpPr>
          <p:nvPr/>
        </p:nvSpPr>
        <p:spPr bwMode="auto">
          <a:xfrm flipH="1">
            <a:off x="8991600" y="4953000"/>
            <a:ext cx="0" cy="1295400"/>
          </a:xfrm>
          <a:prstGeom prst="line">
            <a:avLst/>
          </a:prstGeom>
          <a:noFill/>
          <a:ln w="38100" cmpd="dbl">
            <a:solidFill>
              <a:srgbClr val="0000FF"/>
            </a:solidFill>
            <a:round/>
            <a:headEnd/>
            <a:tailEnd/>
          </a:ln>
          <a:effectLst/>
        </p:spPr>
        <p:txBody>
          <a:bodyPr/>
          <a:lstStyle/>
          <a:p>
            <a:endParaRPr lang="en-US"/>
          </a:p>
        </p:txBody>
      </p:sp>
      <p:sp>
        <p:nvSpPr>
          <p:cNvPr id="622664" name="Line 72"/>
          <p:cNvSpPr>
            <a:spLocks noChangeShapeType="1"/>
          </p:cNvSpPr>
          <p:nvPr/>
        </p:nvSpPr>
        <p:spPr bwMode="auto">
          <a:xfrm flipH="1">
            <a:off x="8229600" y="6248400"/>
            <a:ext cx="762000" cy="0"/>
          </a:xfrm>
          <a:prstGeom prst="line">
            <a:avLst/>
          </a:prstGeom>
          <a:noFill/>
          <a:ln w="38100" cmpd="dbl">
            <a:solidFill>
              <a:srgbClr val="0000FF"/>
            </a:solidFill>
            <a:round/>
            <a:headEnd/>
            <a:tailEnd type="triangle" w="med" len="med"/>
          </a:ln>
          <a:effectLst/>
        </p:spPr>
        <p:txBody>
          <a:bodyPr/>
          <a:lstStyle/>
          <a:p>
            <a:endParaRPr lang="en-US"/>
          </a:p>
        </p:txBody>
      </p:sp>
      <p:sp>
        <p:nvSpPr>
          <p:cNvPr id="622665" name="Text Box 73"/>
          <p:cNvSpPr txBox="1">
            <a:spLocks noChangeArrowheads="1"/>
          </p:cNvSpPr>
          <p:nvPr/>
        </p:nvSpPr>
        <p:spPr bwMode="auto">
          <a:xfrm>
            <a:off x="5715000" y="2819400"/>
            <a:ext cx="3429000" cy="579438"/>
          </a:xfrm>
          <a:prstGeom prst="rect">
            <a:avLst/>
          </a:prstGeom>
          <a:solidFill>
            <a:srgbClr val="FF99CC"/>
          </a:solidFill>
          <a:ln w="9525">
            <a:noFill/>
            <a:miter lim="800000"/>
            <a:headEnd/>
            <a:tailEnd/>
          </a:ln>
          <a:effectLst/>
        </p:spPr>
        <p:txBody>
          <a:bodyPr>
            <a:spAutoFit/>
          </a:bodyPr>
          <a:lstStyle/>
          <a:p>
            <a:pPr algn="l">
              <a:spcBef>
                <a:spcPct val="50000"/>
              </a:spcBef>
            </a:pPr>
            <a:r>
              <a:rPr lang="en-US" sz="3200" b="1" dirty="0"/>
              <a:t>KLS Timing</a:t>
            </a:r>
            <a:r>
              <a:rPr lang="en-US" dirty="0"/>
              <a:t> </a:t>
            </a:r>
            <a:r>
              <a:rPr lang="en-US" sz="1200" dirty="0"/>
              <a:t>Jan 15, 2005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111"/>
          <p:cNvPicPr>
            <a:picLocks noChangeAspect="1" noChangeArrowheads="1"/>
          </p:cNvPicPr>
          <p:nvPr/>
        </p:nvPicPr>
        <p:blipFill>
          <a:blip r:embed="rId2" cstate="print"/>
          <a:srcRect/>
          <a:stretch>
            <a:fillRect/>
          </a:stretch>
        </p:blipFill>
        <p:spPr bwMode="auto">
          <a:xfrm>
            <a:off x="2152650" y="1247775"/>
            <a:ext cx="4352925"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7" name="Rectangle 8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1441" name="Group 1"/>
          <p:cNvGrpSpPr>
            <a:grpSpLocks noChangeAspect="1"/>
          </p:cNvGrpSpPr>
          <p:nvPr/>
        </p:nvGrpSpPr>
        <p:grpSpPr bwMode="auto">
          <a:xfrm>
            <a:off x="666750" y="466725"/>
            <a:ext cx="8229600" cy="5829300"/>
            <a:chOff x="4820" y="4602"/>
            <a:chExt cx="7199" cy="5124"/>
          </a:xfrm>
        </p:grpSpPr>
        <p:sp>
          <p:nvSpPr>
            <p:cNvPr id="61526" name="AutoShape 86"/>
            <p:cNvSpPr>
              <a:spLocks noChangeAspect="1" noChangeArrowheads="1" noTextEdit="1"/>
            </p:cNvSpPr>
            <p:nvPr/>
          </p:nvSpPr>
          <p:spPr bwMode="auto">
            <a:xfrm>
              <a:off x="4820" y="4602"/>
              <a:ext cx="7199" cy="5124"/>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5" name="Text Box 85"/>
            <p:cNvSpPr txBox="1">
              <a:spLocks noChangeArrowheads="1"/>
            </p:cNvSpPr>
            <p:nvPr/>
          </p:nvSpPr>
          <p:spPr bwMode="auto">
            <a:xfrm>
              <a:off x="9319" y="7616"/>
              <a:ext cx="2501" cy="2010"/>
            </a:xfrm>
            <a:prstGeom prst="rect">
              <a:avLst/>
            </a:prstGeom>
            <a:solidFill>
              <a:srgbClr val="99CCFF">
                <a:alpha val="39999"/>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DG535 </a:t>
              </a:r>
              <a:endParaRPr kumimoji="0" lang="en-US" altLang="zh-CN"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   </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Pump1:</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 A: 510 ns; B: A + 5 </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s </a:t>
              </a:r>
              <a:endParaRPr kumimoji="0" lang="en-US" altLang="zh-CN" sz="900" b="0" i="0" u="none" strike="noStrike" cap="none" normalizeH="0" baseline="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   </a:t>
              </a: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Pump2:</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 C: 310 ns; D: C + 5 </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rPr>
                <a:t>s</a:t>
              </a:r>
              <a:endParaRPr kumimoji="0" lang="en-US" altLang="zh-CN" sz="900" b="0" i="0" u="none" strike="noStrike" cap="none" normalizeH="0" baseline="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Delay Unit</a:t>
              </a:r>
              <a:r>
                <a:rPr kumimoji="0" lang="en-US" altLang="zh-CN" sz="18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 &gt; 1 us</a:t>
              </a:r>
              <a:endParaRPr kumimoji="0" lang="en-US" altLang="zh-CN" sz="900" b="0" i="0" u="none" strike="noStrike" cap="none" normalizeH="0" baseline="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PC1:</a:t>
              </a:r>
              <a:r>
                <a:rPr kumimoji="0" lang="en-US" altLang="zh-CN" sz="16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 </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Delay 55 ns; Width 10 ns</a:t>
              </a:r>
              <a:endParaRPr kumimoji="0" lang="en-US" altLang="zh-CN" sz="900" b="0" i="0" u="none" strike="noStrike" cap="none" normalizeH="0" baseline="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PC2:</a:t>
              </a:r>
              <a:r>
                <a:rPr kumimoji="0" lang="en-US" altLang="zh-CN" sz="16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 </a:t>
              </a:r>
              <a:r>
                <a:rPr kumimoji="0" lang="en-US" altLang="zh-CN" sz="1400" b="0" i="0" u="none" strike="noStrike" cap="none" normalizeH="0" baseline="0" smtClean="0">
                  <a:ln>
                    <a:noFill/>
                  </a:ln>
                  <a:solidFill>
                    <a:schemeClr val="tx1"/>
                  </a:solidFill>
                  <a:effectLst/>
                  <a:latin typeface="Arial" pitchFamily="34" charset="0"/>
                  <a:ea typeface="SimSun" pitchFamily="2" charset="-122"/>
                  <a:cs typeface="Arial" pitchFamily="34" charset="0"/>
                  <a:sym typeface="Symbol" pitchFamily="18" charset="2"/>
                </a:rPr>
                <a:t>Delay 45 ns; Width 10 ns</a:t>
              </a:r>
            </a:p>
          </p:txBody>
        </p:sp>
        <p:grpSp>
          <p:nvGrpSpPr>
            <p:cNvPr id="61514" name="Group 74"/>
            <p:cNvGrpSpPr>
              <a:grpSpLocks/>
            </p:cNvGrpSpPr>
            <p:nvPr/>
          </p:nvGrpSpPr>
          <p:grpSpPr bwMode="auto">
            <a:xfrm>
              <a:off x="7380" y="7717"/>
              <a:ext cx="1799" cy="1607"/>
              <a:chOff x="7563" y="7717"/>
              <a:chExt cx="1800" cy="1607"/>
            </a:xfrm>
          </p:grpSpPr>
          <p:grpSp>
            <p:nvGrpSpPr>
              <p:cNvPr id="61519" name="Group 79"/>
              <p:cNvGrpSpPr>
                <a:grpSpLocks/>
              </p:cNvGrpSpPr>
              <p:nvPr/>
            </p:nvGrpSpPr>
            <p:grpSpPr bwMode="auto">
              <a:xfrm>
                <a:off x="7563" y="7717"/>
                <a:ext cx="1400" cy="904"/>
                <a:chOff x="9019" y="7918"/>
                <a:chExt cx="1400" cy="904"/>
              </a:xfrm>
            </p:grpSpPr>
            <p:sp>
              <p:nvSpPr>
                <p:cNvPr id="61524" name="Text Box 84"/>
                <p:cNvSpPr txBox="1">
                  <a:spLocks noChangeArrowheads="1"/>
                </p:cNvSpPr>
                <p:nvPr/>
              </p:nvSpPr>
              <p:spPr bwMode="auto">
                <a:xfrm>
                  <a:off x="9019" y="7918"/>
                  <a:ext cx="1400" cy="904"/>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DG535</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23" name="Oval 83"/>
                <p:cNvSpPr>
                  <a:spLocks noChangeArrowheads="1"/>
                </p:cNvSpPr>
                <p:nvPr/>
              </p:nvSpPr>
              <p:spPr bwMode="auto">
                <a:xfrm>
                  <a:off x="9219" y="8621"/>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2" name="Oval 82"/>
                <p:cNvSpPr>
                  <a:spLocks noChangeArrowheads="1"/>
                </p:cNvSpPr>
                <p:nvPr/>
              </p:nvSpPr>
              <p:spPr bwMode="auto">
                <a:xfrm>
                  <a:off x="9719" y="8621"/>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1" name="Oval 81"/>
                <p:cNvSpPr>
                  <a:spLocks noChangeArrowheads="1"/>
                </p:cNvSpPr>
                <p:nvPr/>
              </p:nvSpPr>
              <p:spPr bwMode="auto">
                <a:xfrm>
                  <a:off x="10119" y="8621"/>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0" name="Text Box 80"/>
                <p:cNvSpPr txBox="1">
                  <a:spLocks noChangeArrowheads="1"/>
                </p:cNvSpPr>
                <p:nvPr/>
              </p:nvSpPr>
              <p:spPr bwMode="auto">
                <a:xfrm>
                  <a:off x="9119" y="8319"/>
                  <a:ext cx="1200"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0          AB      CD</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1518" name="Line 78"/>
              <p:cNvSpPr>
                <a:spLocks noChangeShapeType="1"/>
              </p:cNvSpPr>
              <p:nvPr/>
            </p:nvSpPr>
            <p:spPr bwMode="auto">
              <a:xfrm>
                <a:off x="8315" y="8484"/>
                <a:ext cx="1" cy="539"/>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517" name="Line 77"/>
              <p:cNvSpPr>
                <a:spLocks noChangeShapeType="1"/>
              </p:cNvSpPr>
              <p:nvPr/>
            </p:nvSpPr>
            <p:spPr bwMode="auto">
              <a:xfrm>
                <a:off x="8715" y="8484"/>
                <a:ext cx="1" cy="539"/>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516" name="Text Box 76"/>
              <p:cNvSpPr txBox="1">
                <a:spLocks noChangeArrowheads="1"/>
              </p:cNvSpPr>
              <p:nvPr/>
            </p:nvSpPr>
            <p:spPr bwMode="auto">
              <a:xfrm>
                <a:off x="7723" y="9023"/>
                <a:ext cx="800" cy="301"/>
              </a:xfrm>
              <a:prstGeom prst="rect">
                <a:avLst/>
              </a:prstGeom>
              <a:solidFill>
                <a:srgbClr val="CCFFCC"/>
              </a:solidFill>
              <a:ln w="9525">
                <a:solidFill>
                  <a:srgbClr val="000000"/>
                </a:solidFill>
                <a:miter lim="800000"/>
                <a:headEnd/>
                <a:tailEnd/>
              </a:ln>
            </p:spPr>
            <p:txBody>
              <a:bodyPr vert="horz" wrap="square" lIns="45720" tIns="45720" rIns="4572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Pump1</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15" name="Text Box 75"/>
              <p:cNvSpPr txBox="1">
                <a:spLocks noChangeArrowheads="1"/>
              </p:cNvSpPr>
              <p:nvPr/>
            </p:nvSpPr>
            <p:spPr bwMode="auto">
              <a:xfrm>
                <a:off x="8563" y="9023"/>
                <a:ext cx="800" cy="301"/>
              </a:xfrm>
              <a:prstGeom prst="rect">
                <a:avLst/>
              </a:prstGeom>
              <a:solidFill>
                <a:srgbClr val="CCFFCC"/>
              </a:solidFill>
              <a:ln w="9525">
                <a:solidFill>
                  <a:srgbClr val="000000"/>
                </a:solidFill>
                <a:miter lim="800000"/>
                <a:headEnd/>
                <a:tailEnd/>
              </a:ln>
            </p:spPr>
            <p:txBody>
              <a:bodyPr vert="horz" wrap="square" lIns="45720" tIns="45720" rIns="4572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Pump2</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1513" name="Text Box 73"/>
            <p:cNvSpPr txBox="1">
              <a:spLocks noChangeArrowheads="1"/>
            </p:cNvSpPr>
            <p:nvPr/>
          </p:nvSpPr>
          <p:spPr bwMode="auto">
            <a:xfrm>
              <a:off x="5764" y="7717"/>
              <a:ext cx="1401" cy="903"/>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Delay</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12" name="Oval 72"/>
            <p:cNvSpPr>
              <a:spLocks noChangeArrowheads="1"/>
            </p:cNvSpPr>
            <p:nvPr/>
          </p:nvSpPr>
          <p:spPr bwMode="auto">
            <a:xfrm>
              <a:off x="5964" y="8419"/>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1" name="Oval 71"/>
            <p:cNvSpPr>
              <a:spLocks noChangeArrowheads="1"/>
            </p:cNvSpPr>
            <p:nvPr/>
          </p:nvSpPr>
          <p:spPr bwMode="auto">
            <a:xfrm>
              <a:off x="6819" y="8419"/>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0" name="Text Box 70"/>
            <p:cNvSpPr txBox="1">
              <a:spLocks noChangeArrowheads="1"/>
            </p:cNvSpPr>
            <p:nvPr/>
          </p:nvSpPr>
          <p:spPr bwMode="auto">
            <a:xfrm>
              <a:off x="5864" y="8118"/>
              <a:ext cx="1201" cy="200"/>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OUT                IN</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09" name="Line 69"/>
            <p:cNvSpPr>
              <a:spLocks noChangeShapeType="1"/>
            </p:cNvSpPr>
            <p:nvPr/>
          </p:nvSpPr>
          <p:spPr bwMode="auto">
            <a:xfrm flipH="1">
              <a:off x="6891" y="8476"/>
              <a:ext cx="744" cy="1"/>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508" name="Text Box 68"/>
            <p:cNvSpPr txBox="1">
              <a:spLocks noChangeArrowheads="1"/>
            </p:cNvSpPr>
            <p:nvPr/>
          </p:nvSpPr>
          <p:spPr bwMode="auto">
            <a:xfrm>
              <a:off x="4921" y="4702"/>
              <a:ext cx="3199" cy="1909"/>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Laser Metrics 5046</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07" name="Oval 67"/>
            <p:cNvSpPr>
              <a:spLocks noChangeArrowheads="1"/>
            </p:cNvSpPr>
            <p:nvPr/>
          </p:nvSpPr>
          <p:spPr bwMode="auto">
            <a:xfrm>
              <a:off x="5121" y="5404"/>
              <a:ext cx="99" cy="10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6" name="Oval 66"/>
            <p:cNvSpPr>
              <a:spLocks noChangeArrowheads="1"/>
            </p:cNvSpPr>
            <p:nvPr/>
          </p:nvSpPr>
          <p:spPr bwMode="auto">
            <a:xfrm>
              <a:off x="5975" y="5404"/>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5" name="Text Box 65"/>
            <p:cNvSpPr txBox="1">
              <a:spLocks noChangeArrowheads="1"/>
            </p:cNvSpPr>
            <p:nvPr/>
          </p:nvSpPr>
          <p:spPr bwMode="auto">
            <a:xfrm>
              <a:off x="5021" y="5102"/>
              <a:ext cx="1200"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INPUT</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04" name="Oval 64"/>
            <p:cNvSpPr>
              <a:spLocks noChangeArrowheads="1"/>
            </p:cNvSpPr>
            <p:nvPr/>
          </p:nvSpPr>
          <p:spPr bwMode="auto">
            <a:xfrm>
              <a:off x="5221" y="6309"/>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3" name="Text Box 63"/>
            <p:cNvSpPr txBox="1">
              <a:spLocks noChangeArrowheads="1"/>
            </p:cNvSpPr>
            <p:nvPr/>
          </p:nvSpPr>
          <p:spPr bwMode="auto">
            <a:xfrm>
              <a:off x="5021" y="5606"/>
              <a:ext cx="1201"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Q-SW                CW</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502" name="Oval 62"/>
            <p:cNvSpPr>
              <a:spLocks noChangeAspect="1" noChangeArrowheads="1"/>
            </p:cNvSpPr>
            <p:nvPr/>
          </p:nvSpPr>
          <p:spPr bwMode="auto">
            <a:xfrm>
              <a:off x="7720" y="5111"/>
              <a:ext cx="160" cy="16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1" name="Oval 61"/>
            <p:cNvSpPr>
              <a:spLocks noChangeArrowheads="1"/>
            </p:cNvSpPr>
            <p:nvPr/>
          </p:nvSpPr>
          <p:spPr bwMode="auto">
            <a:xfrm>
              <a:off x="7420" y="6309"/>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00" name="Oval 60"/>
            <p:cNvSpPr>
              <a:spLocks noChangeArrowheads="1"/>
            </p:cNvSpPr>
            <p:nvPr/>
          </p:nvSpPr>
          <p:spPr bwMode="auto">
            <a:xfrm>
              <a:off x="5421" y="5405"/>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9" name="Oval 59"/>
            <p:cNvSpPr>
              <a:spLocks noChangeArrowheads="1"/>
            </p:cNvSpPr>
            <p:nvPr/>
          </p:nvSpPr>
          <p:spPr bwMode="auto">
            <a:xfrm>
              <a:off x="5721" y="5405"/>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8" name="Rectangle 58"/>
            <p:cNvSpPr>
              <a:spLocks noChangeArrowheads="1"/>
            </p:cNvSpPr>
            <p:nvPr/>
          </p:nvSpPr>
          <p:spPr bwMode="auto">
            <a:xfrm>
              <a:off x="5421" y="5606"/>
              <a:ext cx="500" cy="2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97" name="Rectangle 57"/>
            <p:cNvSpPr>
              <a:spLocks noChangeArrowheads="1"/>
            </p:cNvSpPr>
            <p:nvPr/>
          </p:nvSpPr>
          <p:spPr bwMode="auto">
            <a:xfrm>
              <a:off x="5721" y="5606"/>
              <a:ext cx="200" cy="201"/>
            </a:xfrm>
            <a:prstGeom prst="rect">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96" name="Text Box 56"/>
            <p:cNvSpPr txBox="1">
              <a:spLocks noChangeArrowheads="1"/>
            </p:cNvSpPr>
            <p:nvPr/>
          </p:nvSpPr>
          <p:spPr bwMode="auto">
            <a:xfrm>
              <a:off x="5121" y="6008"/>
              <a:ext cx="2799"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Trig      Delay      Width     MON      Outputs</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95" name="Oval 55"/>
            <p:cNvSpPr>
              <a:spLocks noChangeArrowheads="1"/>
            </p:cNvSpPr>
            <p:nvPr/>
          </p:nvSpPr>
          <p:spPr bwMode="auto">
            <a:xfrm>
              <a:off x="7720" y="6309"/>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4" name="Oval 54"/>
            <p:cNvSpPr>
              <a:spLocks noChangeArrowheads="1"/>
            </p:cNvSpPr>
            <p:nvPr/>
          </p:nvSpPr>
          <p:spPr bwMode="auto">
            <a:xfrm>
              <a:off x="6321" y="6309"/>
              <a:ext cx="100" cy="10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3" name="Oval 53"/>
            <p:cNvSpPr>
              <a:spLocks noChangeArrowheads="1"/>
            </p:cNvSpPr>
            <p:nvPr/>
          </p:nvSpPr>
          <p:spPr bwMode="auto">
            <a:xfrm>
              <a:off x="5721" y="6309"/>
              <a:ext cx="100" cy="10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2" name="Oval 52"/>
            <p:cNvSpPr>
              <a:spLocks noChangeArrowheads="1"/>
            </p:cNvSpPr>
            <p:nvPr/>
          </p:nvSpPr>
          <p:spPr bwMode="auto">
            <a:xfrm>
              <a:off x="6821" y="6309"/>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1" name="Oval 51"/>
            <p:cNvSpPr>
              <a:spLocks noChangeArrowheads="1"/>
            </p:cNvSpPr>
            <p:nvPr/>
          </p:nvSpPr>
          <p:spPr bwMode="auto">
            <a:xfrm>
              <a:off x="7620" y="5706"/>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90" name="Oval 50"/>
            <p:cNvSpPr>
              <a:spLocks noChangeArrowheads="1"/>
            </p:cNvSpPr>
            <p:nvPr/>
          </p:nvSpPr>
          <p:spPr bwMode="auto">
            <a:xfrm>
              <a:off x="7221" y="5706"/>
              <a:ext cx="99"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9" name="Text Box 49"/>
            <p:cNvSpPr txBox="1">
              <a:spLocks noChangeArrowheads="1"/>
            </p:cNvSpPr>
            <p:nvPr/>
          </p:nvSpPr>
          <p:spPr bwMode="auto">
            <a:xfrm>
              <a:off x="7121" y="5465"/>
              <a:ext cx="698"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HV    Bias</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88" name="Text Box 48"/>
            <p:cNvSpPr txBox="1">
              <a:spLocks noChangeArrowheads="1"/>
            </p:cNvSpPr>
            <p:nvPr/>
          </p:nvSpPr>
          <p:spPr bwMode="auto">
            <a:xfrm>
              <a:off x="7121" y="5104"/>
              <a:ext cx="499"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HV Adj</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87" name="Text Box 47"/>
            <p:cNvSpPr txBox="1">
              <a:spLocks noChangeArrowheads="1"/>
            </p:cNvSpPr>
            <p:nvPr/>
          </p:nvSpPr>
          <p:spPr bwMode="auto">
            <a:xfrm>
              <a:off x="8619" y="4702"/>
              <a:ext cx="3199" cy="1909"/>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Laser Metrics 5046</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86" name="Oval 46"/>
            <p:cNvSpPr>
              <a:spLocks noChangeArrowheads="1"/>
            </p:cNvSpPr>
            <p:nvPr/>
          </p:nvSpPr>
          <p:spPr bwMode="auto">
            <a:xfrm>
              <a:off x="8819" y="5404"/>
              <a:ext cx="99" cy="10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5" name="Oval 45"/>
            <p:cNvSpPr>
              <a:spLocks noChangeArrowheads="1"/>
            </p:cNvSpPr>
            <p:nvPr/>
          </p:nvSpPr>
          <p:spPr bwMode="auto">
            <a:xfrm>
              <a:off x="9673" y="5404"/>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4" name="Text Box 44"/>
            <p:cNvSpPr txBox="1">
              <a:spLocks noChangeArrowheads="1"/>
            </p:cNvSpPr>
            <p:nvPr/>
          </p:nvSpPr>
          <p:spPr bwMode="auto">
            <a:xfrm>
              <a:off x="8719" y="5102"/>
              <a:ext cx="1200"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INPUT</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83" name="Oval 43"/>
            <p:cNvSpPr>
              <a:spLocks noChangeArrowheads="1"/>
            </p:cNvSpPr>
            <p:nvPr/>
          </p:nvSpPr>
          <p:spPr bwMode="auto">
            <a:xfrm>
              <a:off x="8919" y="6309"/>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2" name="Text Box 42"/>
            <p:cNvSpPr txBox="1">
              <a:spLocks noChangeArrowheads="1"/>
            </p:cNvSpPr>
            <p:nvPr/>
          </p:nvSpPr>
          <p:spPr bwMode="auto">
            <a:xfrm>
              <a:off x="8719" y="5606"/>
              <a:ext cx="1201"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Q-SW                CW</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81" name="Oval 41"/>
            <p:cNvSpPr>
              <a:spLocks noChangeAspect="1" noChangeArrowheads="1"/>
            </p:cNvSpPr>
            <p:nvPr/>
          </p:nvSpPr>
          <p:spPr bwMode="auto">
            <a:xfrm>
              <a:off x="11418" y="5111"/>
              <a:ext cx="160" cy="16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80" name="Oval 40"/>
            <p:cNvSpPr>
              <a:spLocks noChangeArrowheads="1"/>
            </p:cNvSpPr>
            <p:nvPr/>
          </p:nvSpPr>
          <p:spPr bwMode="auto">
            <a:xfrm>
              <a:off x="11118" y="6309"/>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9" name="Oval 39"/>
            <p:cNvSpPr>
              <a:spLocks noChangeArrowheads="1"/>
            </p:cNvSpPr>
            <p:nvPr/>
          </p:nvSpPr>
          <p:spPr bwMode="auto">
            <a:xfrm>
              <a:off x="9119" y="5405"/>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8" name="Oval 38"/>
            <p:cNvSpPr>
              <a:spLocks noChangeArrowheads="1"/>
            </p:cNvSpPr>
            <p:nvPr/>
          </p:nvSpPr>
          <p:spPr bwMode="auto">
            <a:xfrm>
              <a:off x="9419" y="5405"/>
              <a:ext cx="100" cy="1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7" name="Rectangle 37"/>
            <p:cNvSpPr>
              <a:spLocks noChangeArrowheads="1"/>
            </p:cNvSpPr>
            <p:nvPr/>
          </p:nvSpPr>
          <p:spPr bwMode="auto">
            <a:xfrm>
              <a:off x="9119" y="5606"/>
              <a:ext cx="500" cy="2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6" name="Rectangle 36"/>
            <p:cNvSpPr>
              <a:spLocks noChangeArrowheads="1"/>
            </p:cNvSpPr>
            <p:nvPr/>
          </p:nvSpPr>
          <p:spPr bwMode="auto">
            <a:xfrm>
              <a:off x="9099" y="5606"/>
              <a:ext cx="200" cy="201"/>
            </a:xfrm>
            <a:prstGeom prst="rect">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5" name="Text Box 35"/>
            <p:cNvSpPr txBox="1">
              <a:spLocks noChangeArrowheads="1"/>
            </p:cNvSpPr>
            <p:nvPr/>
          </p:nvSpPr>
          <p:spPr bwMode="auto">
            <a:xfrm>
              <a:off x="8819" y="6008"/>
              <a:ext cx="2799"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Trig      Delay      Width     MON      Outputs</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74" name="Oval 34"/>
            <p:cNvSpPr>
              <a:spLocks noChangeArrowheads="1"/>
            </p:cNvSpPr>
            <p:nvPr/>
          </p:nvSpPr>
          <p:spPr bwMode="auto">
            <a:xfrm>
              <a:off x="11418" y="6309"/>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3" name="Oval 33"/>
            <p:cNvSpPr>
              <a:spLocks noChangeArrowheads="1"/>
            </p:cNvSpPr>
            <p:nvPr/>
          </p:nvSpPr>
          <p:spPr bwMode="auto">
            <a:xfrm>
              <a:off x="10019" y="6309"/>
              <a:ext cx="100" cy="10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2" name="Oval 32"/>
            <p:cNvSpPr>
              <a:spLocks noChangeArrowheads="1"/>
            </p:cNvSpPr>
            <p:nvPr/>
          </p:nvSpPr>
          <p:spPr bwMode="auto">
            <a:xfrm>
              <a:off x="9419" y="6309"/>
              <a:ext cx="100" cy="10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1" name="Oval 31"/>
            <p:cNvSpPr>
              <a:spLocks noChangeArrowheads="1"/>
            </p:cNvSpPr>
            <p:nvPr/>
          </p:nvSpPr>
          <p:spPr bwMode="auto">
            <a:xfrm>
              <a:off x="10519" y="6309"/>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70" name="Oval 30"/>
            <p:cNvSpPr>
              <a:spLocks noChangeArrowheads="1"/>
            </p:cNvSpPr>
            <p:nvPr/>
          </p:nvSpPr>
          <p:spPr bwMode="auto">
            <a:xfrm>
              <a:off x="11318" y="5706"/>
              <a:ext cx="100"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69" name="Oval 29"/>
            <p:cNvSpPr>
              <a:spLocks noChangeArrowheads="1"/>
            </p:cNvSpPr>
            <p:nvPr/>
          </p:nvSpPr>
          <p:spPr bwMode="auto">
            <a:xfrm>
              <a:off x="10919" y="5706"/>
              <a:ext cx="99" cy="101"/>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68" name="Text Box 28"/>
            <p:cNvSpPr txBox="1">
              <a:spLocks noChangeArrowheads="1"/>
            </p:cNvSpPr>
            <p:nvPr/>
          </p:nvSpPr>
          <p:spPr bwMode="auto">
            <a:xfrm>
              <a:off x="10819" y="5465"/>
              <a:ext cx="698"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HV    Bias</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67" name="Text Box 27"/>
            <p:cNvSpPr txBox="1">
              <a:spLocks noChangeArrowheads="1"/>
            </p:cNvSpPr>
            <p:nvPr/>
          </p:nvSpPr>
          <p:spPr bwMode="auto">
            <a:xfrm>
              <a:off x="10819" y="5104"/>
              <a:ext cx="499" cy="201"/>
            </a:xfrm>
            <a:prstGeom prst="rect">
              <a:avLst/>
            </a:prstGeom>
            <a:solidFill>
              <a:srgbClr val="FFFF99"/>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 HV Adj</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66" name="Text Box 26"/>
            <p:cNvSpPr txBox="1">
              <a:spLocks noChangeArrowheads="1"/>
            </p:cNvSpPr>
            <p:nvPr/>
          </p:nvSpPr>
          <p:spPr bwMode="auto">
            <a:xfrm>
              <a:off x="7120" y="6812"/>
              <a:ext cx="1200" cy="604"/>
            </a:xfrm>
            <a:prstGeom prst="rect">
              <a:avLst/>
            </a:prstGeom>
            <a:solidFill>
              <a:srgbClr val="FF99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Pockels Cell 1</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65" name="Text Box 25"/>
            <p:cNvSpPr txBox="1">
              <a:spLocks noChangeArrowheads="1"/>
            </p:cNvSpPr>
            <p:nvPr/>
          </p:nvSpPr>
          <p:spPr bwMode="auto">
            <a:xfrm>
              <a:off x="10619" y="6812"/>
              <a:ext cx="1199" cy="605"/>
            </a:xfrm>
            <a:prstGeom prst="rect">
              <a:avLst/>
            </a:prstGeom>
            <a:solidFill>
              <a:srgbClr val="FF99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pitchFamily="34" charset="0"/>
                  <a:ea typeface="SimSun" pitchFamily="2" charset="-122"/>
                  <a:cs typeface="Arial" pitchFamily="34" charset="0"/>
                </a:rPr>
                <a:t>Pockels Cell 2</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64" name="Line 24"/>
            <p:cNvSpPr>
              <a:spLocks noChangeShapeType="1"/>
            </p:cNvSpPr>
            <p:nvPr/>
          </p:nvSpPr>
          <p:spPr bwMode="auto">
            <a:xfrm flipV="1">
              <a:off x="6020" y="5446"/>
              <a:ext cx="1" cy="3014"/>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63" name="Line 23"/>
            <p:cNvSpPr>
              <a:spLocks noChangeShapeType="1"/>
            </p:cNvSpPr>
            <p:nvPr/>
          </p:nvSpPr>
          <p:spPr bwMode="auto">
            <a:xfrm>
              <a:off x="6875" y="6354"/>
              <a:ext cx="1" cy="1206"/>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62" name="Line 22"/>
            <p:cNvSpPr>
              <a:spLocks noChangeShapeType="1"/>
            </p:cNvSpPr>
            <p:nvPr/>
          </p:nvSpPr>
          <p:spPr bwMode="auto">
            <a:xfrm>
              <a:off x="6891" y="7536"/>
              <a:ext cx="2840" cy="1"/>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61" name="Line 21"/>
            <p:cNvSpPr>
              <a:spLocks noChangeShapeType="1"/>
            </p:cNvSpPr>
            <p:nvPr/>
          </p:nvSpPr>
          <p:spPr bwMode="auto">
            <a:xfrm flipV="1">
              <a:off x="9723" y="5494"/>
              <a:ext cx="1" cy="2050"/>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61455" name="Group 15"/>
            <p:cNvGrpSpPr>
              <a:grpSpLocks/>
            </p:cNvGrpSpPr>
            <p:nvPr/>
          </p:nvGrpSpPr>
          <p:grpSpPr bwMode="auto">
            <a:xfrm>
              <a:off x="10971" y="5743"/>
              <a:ext cx="737" cy="1077"/>
              <a:chOff x="10971" y="5743"/>
              <a:chExt cx="737" cy="1077"/>
            </a:xfrm>
          </p:grpSpPr>
          <p:sp>
            <p:nvSpPr>
              <p:cNvPr id="61460" name="Line 20"/>
              <p:cNvSpPr>
                <a:spLocks noChangeShapeType="1"/>
              </p:cNvSpPr>
              <p:nvPr/>
            </p:nvSpPr>
            <p:spPr bwMode="auto">
              <a:xfrm>
                <a:off x="10971" y="5775"/>
                <a:ext cx="1" cy="1045"/>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9" name="Line 19"/>
              <p:cNvSpPr>
                <a:spLocks noChangeShapeType="1"/>
              </p:cNvSpPr>
              <p:nvPr/>
            </p:nvSpPr>
            <p:spPr bwMode="auto">
              <a:xfrm>
                <a:off x="11475" y="6362"/>
                <a:ext cx="1" cy="442"/>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8" name="Line 18"/>
              <p:cNvSpPr>
                <a:spLocks noChangeShapeType="1"/>
              </p:cNvSpPr>
              <p:nvPr/>
            </p:nvSpPr>
            <p:spPr bwMode="auto">
              <a:xfrm>
                <a:off x="11171" y="6362"/>
                <a:ext cx="1" cy="443"/>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7" name="Line 17"/>
              <p:cNvSpPr>
                <a:spLocks noChangeShapeType="1"/>
              </p:cNvSpPr>
              <p:nvPr/>
            </p:nvSpPr>
            <p:spPr bwMode="auto">
              <a:xfrm>
                <a:off x="11363" y="5751"/>
                <a:ext cx="344" cy="1"/>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6" name="Line 16"/>
              <p:cNvSpPr>
                <a:spLocks noChangeShapeType="1"/>
              </p:cNvSpPr>
              <p:nvPr/>
            </p:nvSpPr>
            <p:spPr bwMode="auto">
              <a:xfrm>
                <a:off x="11707" y="5743"/>
                <a:ext cx="1" cy="1069"/>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61454" name="Line 14"/>
            <p:cNvSpPr>
              <a:spLocks noChangeShapeType="1"/>
            </p:cNvSpPr>
            <p:nvPr/>
          </p:nvSpPr>
          <p:spPr bwMode="auto">
            <a:xfrm>
              <a:off x="7275" y="5783"/>
              <a:ext cx="1" cy="1045"/>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3" name="Line 13"/>
            <p:cNvSpPr>
              <a:spLocks noChangeShapeType="1"/>
            </p:cNvSpPr>
            <p:nvPr/>
          </p:nvSpPr>
          <p:spPr bwMode="auto">
            <a:xfrm>
              <a:off x="7779" y="6370"/>
              <a:ext cx="1" cy="442"/>
            </a:xfrm>
            <a:prstGeom prst="line">
              <a:avLst/>
            </a:prstGeom>
            <a:noFill/>
            <a:ln w="25400">
              <a:solidFill>
                <a:srgbClr val="0000FF"/>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2" name="Line 12"/>
            <p:cNvSpPr>
              <a:spLocks noChangeShapeType="1"/>
            </p:cNvSpPr>
            <p:nvPr/>
          </p:nvSpPr>
          <p:spPr bwMode="auto">
            <a:xfrm>
              <a:off x="7475" y="6370"/>
              <a:ext cx="1" cy="443"/>
            </a:xfrm>
            <a:prstGeom prst="line">
              <a:avLst/>
            </a:prstGeom>
            <a:noFill/>
            <a:ln w="25400">
              <a:solidFill>
                <a:srgbClr val="0000FF"/>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1" name="Line 11"/>
            <p:cNvSpPr>
              <a:spLocks noChangeShapeType="1"/>
            </p:cNvSpPr>
            <p:nvPr/>
          </p:nvSpPr>
          <p:spPr bwMode="auto">
            <a:xfrm>
              <a:off x="7667" y="5759"/>
              <a:ext cx="344" cy="1"/>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50" name="Line 10"/>
            <p:cNvSpPr>
              <a:spLocks noChangeShapeType="1"/>
            </p:cNvSpPr>
            <p:nvPr/>
          </p:nvSpPr>
          <p:spPr bwMode="auto">
            <a:xfrm>
              <a:off x="8011" y="5751"/>
              <a:ext cx="1" cy="1069"/>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49" name="Text Box 9"/>
            <p:cNvSpPr txBox="1">
              <a:spLocks noChangeArrowheads="1"/>
            </p:cNvSpPr>
            <p:nvPr/>
          </p:nvSpPr>
          <p:spPr bwMode="auto">
            <a:xfrm>
              <a:off x="4920" y="8018"/>
              <a:ext cx="700" cy="502"/>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Arial" pitchFamily="34" charset="0"/>
                  <a:ea typeface="SimSun" pitchFamily="2" charset="-122"/>
                  <a:cs typeface="Arial" pitchFamily="34" charset="0"/>
                </a:rPr>
                <a:t>Photo Diode</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48" name="Line 8"/>
            <p:cNvSpPr>
              <a:spLocks noChangeShapeType="1"/>
            </p:cNvSpPr>
            <p:nvPr/>
          </p:nvSpPr>
          <p:spPr bwMode="auto">
            <a:xfrm flipV="1">
              <a:off x="5268" y="6370"/>
              <a:ext cx="2" cy="1649"/>
            </a:xfrm>
            <a:prstGeom prst="line">
              <a:avLst/>
            </a:prstGeom>
            <a:noFill/>
            <a:ln w="25400">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447" name="Oval 7"/>
            <p:cNvSpPr>
              <a:spLocks noChangeArrowheads="1"/>
            </p:cNvSpPr>
            <p:nvPr/>
          </p:nvSpPr>
          <p:spPr bwMode="auto">
            <a:xfrm>
              <a:off x="7320" y="6511"/>
              <a:ext cx="600" cy="201"/>
            </a:xfrm>
            <a:prstGeom prst="ellipse">
              <a:avLst/>
            </a:prstGeom>
            <a:solidFill>
              <a:srgbClr val="3366FF">
                <a:alpha val="39999"/>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46" name="AutoShape 6"/>
            <p:cNvSpPr>
              <a:spLocks noChangeArrowheads="1"/>
            </p:cNvSpPr>
            <p:nvPr/>
          </p:nvSpPr>
          <p:spPr bwMode="auto">
            <a:xfrm>
              <a:off x="8519" y="6812"/>
              <a:ext cx="1100" cy="603"/>
            </a:xfrm>
            <a:prstGeom prst="wedgeRoundRectCallout">
              <a:avLst>
                <a:gd name="adj1" fmla="val -111968"/>
                <a:gd name="adj2" fmla="val -81361"/>
                <a:gd name="adj3" fmla="val 16667"/>
              </a:avLst>
            </a:prstGeom>
            <a:solidFill>
              <a:srgbClr val="99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pitchFamily="34" charset="0"/>
                  <a:ea typeface="SimSun" pitchFamily="2" charset="-122"/>
                  <a:cs typeface="Arial" pitchFamily="34" charset="0"/>
                </a:rPr>
                <a:t>Long cable delay goes to control room</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45" name="Text Box 5"/>
            <p:cNvSpPr txBox="1">
              <a:spLocks noChangeArrowheads="1"/>
            </p:cNvSpPr>
            <p:nvPr/>
          </p:nvSpPr>
          <p:spPr bwMode="auto">
            <a:xfrm>
              <a:off x="6320" y="5104"/>
              <a:ext cx="700" cy="603"/>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pitchFamily="34" charset="0"/>
                  <a:ea typeface="SimSun" pitchFamily="2" charset="-122"/>
                  <a:cs typeface="Arial" pitchFamily="34" charset="0"/>
                </a:rPr>
                <a:t>7.5 kV</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44" name="Text Box 4"/>
            <p:cNvSpPr txBox="1">
              <a:spLocks noChangeArrowheads="1"/>
            </p:cNvSpPr>
            <p:nvPr/>
          </p:nvSpPr>
          <p:spPr bwMode="auto">
            <a:xfrm>
              <a:off x="10019" y="5104"/>
              <a:ext cx="701" cy="604"/>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Arial" pitchFamily="34" charset="0"/>
                  <a:ea typeface="SimSun" pitchFamily="2" charset="-122"/>
                  <a:cs typeface="Arial" pitchFamily="34" charset="0"/>
                </a:rPr>
                <a:t>7.5 kV</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43" name="Text Box 3"/>
            <p:cNvSpPr txBox="1">
              <a:spLocks noChangeArrowheads="1"/>
            </p:cNvSpPr>
            <p:nvPr/>
          </p:nvSpPr>
          <p:spPr bwMode="auto">
            <a:xfrm>
              <a:off x="4920" y="8721"/>
              <a:ext cx="2500" cy="905"/>
            </a:xfrm>
            <a:prstGeom prst="rect">
              <a:avLst/>
            </a:prstGeom>
            <a:solidFill>
              <a:srgbClr val="99CCFF">
                <a:alpha val="39999"/>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pitchFamily="34" charset="0"/>
                  <a:ea typeface="SimSun" pitchFamily="2" charset="-122"/>
                  <a:cs typeface="Arial" pitchFamily="34" charset="0"/>
                </a:rPr>
                <a:t>Master kHz signal is generated by DG535. PC1 is trigged by the kHz laser signal selected by the master signal and the signal from the photo diode.  PC2 is trigged by the MON signal from PC1. Long cables are used for PC1 to compensate the trig delay of PC2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1442" name="Text Box 2"/>
            <p:cNvSpPr txBox="1">
              <a:spLocks noChangeArrowheads="1"/>
            </p:cNvSpPr>
            <p:nvPr/>
          </p:nvSpPr>
          <p:spPr bwMode="auto">
            <a:xfrm>
              <a:off x="5320" y="7013"/>
              <a:ext cx="1200" cy="302"/>
            </a:xfrm>
            <a:prstGeom prst="rect">
              <a:avLst/>
            </a:prstGeom>
            <a:noFill/>
            <a:ln w="9525">
              <a:noFill/>
              <a:miter lim="800000"/>
              <a:headEnd/>
              <a:tailEnd/>
            </a:ln>
          </p:spPr>
          <p:txBody>
            <a:bodyPr vert="horz" wrap="square" lIns="36576"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FF"/>
                  </a:solidFill>
                  <a:effectLst/>
                  <a:latin typeface="Arial" pitchFamily="34" charset="0"/>
                  <a:ea typeface="SimSun" pitchFamily="2" charset="-122"/>
                  <a:cs typeface="Arial" pitchFamily="34" charset="0"/>
                </a:rPr>
                <a:t>76 MHz        kHz</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thumb/6/6c/History_of_laser_intensity.svg/1000px-History_of_laser_intensity.svg.png"/>
          <p:cNvPicPr>
            <a:picLocks noChangeAspect="1" noChangeArrowheads="1"/>
          </p:cNvPicPr>
          <p:nvPr/>
        </p:nvPicPr>
        <p:blipFill>
          <a:blip r:embed="rId3" cstate="print"/>
          <a:srcRect/>
          <a:stretch>
            <a:fillRect/>
          </a:stretch>
        </p:blipFill>
        <p:spPr bwMode="auto">
          <a:xfrm>
            <a:off x="1092200" y="1125272"/>
            <a:ext cx="6985000" cy="5029201"/>
          </a:xfrm>
          <a:prstGeom prst="rect">
            <a:avLst/>
          </a:prstGeom>
          <a:noFill/>
        </p:spPr>
      </p:pic>
      <p:sp>
        <p:nvSpPr>
          <p:cNvPr id="5" name="Rectangle 4"/>
          <p:cNvSpPr/>
          <p:nvPr/>
        </p:nvSpPr>
        <p:spPr>
          <a:xfrm>
            <a:off x="404035" y="391180"/>
            <a:ext cx="8305800" cy="523220"/>
          </a:xfrm>
          <a:prstGeom prst="rect">
            <a:avLst/>
          </a:prstGeom>
        </p:spPr>
        <p:txBody>
          <a:bodyPr wrap="square">
            <a:spAutoFit/>
          </a:bodyPr>
          <a:lstStyle/>
          <a:p>
            <a:r>
              <a:rPr lang="en-US" sz="2800" dirty="0" smtClean="0">
                <a:solidFill>
                  <a:schemeClr val="accent2"/>
                </a:solidFill>
              </a:rPr>
              <a:t>L</a:t>
            </a:r>
            <a:r>
              <a:rPr lang="en-US" sz="2800" dirty="0" smtClean="0"/>
              <a:t>ight </a:t>
            </a:r>
            <a:r>
              <a:rPr lang="en-US" sz="2800" dirty="0" smtClean="0">
                <a:solidFill>
                  <a:schemeClr val="accent2"/>
                </a:solidFill>
              </a:rPr>
              <a:t>A</a:t>
            </a:r>
            <a:r>
              <a:rPr lang="en-US" sz="2800" dirty="0" smtClean="0"/>
              <a:t>mplification by </a:t>
            </a:r>
            <a:r>
              <a:rPr lang="en-US" sz="2800" dirty="0" smtClean="0">
                <a:solidFill>
                  <a:schemeClr val="accent2"/>
                </a:solidFill>
              </a:rPr>
              <a:t>S</a:t>
            </a:r>
            <a:r>
              <a:rPr lang="en-US" sz="2800" dirty="0" smtClean="0"/>
              <a:t>timulated </a:t>
            </a:r>
            <a:r>
              <a:rPr lang="en-US" sz="2800" dirty="0" smtClean="0">
                <a:solidFill>
                  <a:schemeClr val="accent2"/>
                </a:solidFill>
              </a:rPr>
              <a:t>E</a:t>
            </a:r>
            <a:r>
              <a:rPr lang="en-US" sz="2800" dirty="0" smtClean="0"/>
              <a:t>mission of </a:t>
            </a:r>
            <a:r>
              <a:rPr lang="en-US" sz="2800" dirty="0" smtClean="0">
                <a:solidFill>
                  <a:schemeClr val="accent2"/>
                </a:solidFill>
              </a:rPr>
              <a:t>R</a:t>
            </a:r>
            <a:r>
              <a:rPr lang="en-US" sz="2800" dirty="0" smtClean="0"/>
              <a:t>adiation</a:t>
            </a:r>
            <a:endParaRPr lang="en-US" sz="2800" dirty="0"/>
          </a:p>
        </p:txBody>
      </p:sp>
      <p:sp>
        <p:nvSpPr>
          <p:cNvPr id="8" name="Oval 7"/>
          <p:cNvSpPr/>
          <p:nvPr/>
        </p:nvSpPr>
        <p:spPr>
          <a:xfrm>
            <a:off x="2079172" y="3918857"/>
            <a:ext cx="2242457" cy="4680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upload.wikimedia.org/wikipedia/commons/thumb/1/1f/Laser.svg/1000px-Laser.svg.png"/>
          <p:cNvPicPr>
            <a:picLocks noChangeAspect="1" noChangeArrowheads="1"/>
          </p:cNvPicPr>
          <p:nvPr/>
        </p:nvPicPr>
        <p:blipFill>
          <a:blip r:embed="rId3" cstate="print"/>
          <a:srcRect/>
          <a:stretch>
            <a:fillRect/>
          </a:stretch>
        </p:blipFill>
        <p:spPr bwMode="auto">
          <a:xfrm>
            <a:off x="1545772" y="1741715"/>
            <a:ext cx="6248400" cy="4417619"/>
          </a:xfrm>
          <a:prstGeom prst="rect">
            <a:avLst/>
          </a:prstGeom>
          <a:noFill/>
        </p:spPr>
      </p:pic>
      <p:sp>
        <p:nvSpPr>
          <p:cNvPr id="5" name="Rectangle 4"/>
          <p:cNvSpPr/>
          <p:nvPr/>
        </p:nvSpPr>
        <p:spPr>
          <a:xfrm>
            <a:off x="404035" y="391180"/>
            <a:ext cx="8305800" cy="523220"/>
          </a:xfrm>
          <a:prstGeom prst="rect">
            <a:avLst/>
          </a:prstGeom>
        </p:spPr>
        <p:txBody>
          <a:bodyPr wrap="square">
            <a:spAutoFit/>
          </a:bodyPr>
          <a:lstStyle/>
          <a:p>
            <a:r>
              <a:rPr lang="en-US" sz="2800" dirty="0" smtClean="0">
                <a:solidFill>
                  <a:schemeClr val="accent2"/>
                </a:solidFill>
              </a:rPr>
              <a:t>L</a:t>
            </a:r>
            <a:r>
              <a:rPr lang="en-US" sz="2800" dirty="0" smtClean="0"/>
              <a:t>ight </a:t>
            </a:r>
            <a:r>
              <a:rPr lang="en-US" sz="2800" dirty="0" smtClean="0">
                <a:solidFill>
                  <a:schemeClr val="accent2"/>
                </a:solidFill>
              </a:rPr>
              <a:t>A</a:t>
            </a:r>
            <a:r>
              <a:rPr lang="en-US" sz="2800" dirty="0" smtClean="0"/>
              <a:t>mplification by </a:t>
            </a:r>
            <a:r>
              <a:rPr lang="en-US" sz="2800" dirty="0" smtClean="0">
                <a:solidFill>
                  <a:schemeClr val="accent2"/>
                </a:solidFill>
              </a:rPr>
              <a:t>S</a:t>
            </a:r>
            <a:r>
              <a:rPr lang="en-US" sz="2800" dirty="0" smtClean="0"/>
              <a:t>timulated </a:t>
            </a:r>
            <a:r>
              <a:rPr lang="en-US" sz="2800" dirty="0" smtClean="0">
                <a:solidFill>
                  <a:schemeClr val="accent2"/>
                </a:solidFill>
              </a:rPr>
              <a:t>E</a:t>
            </a:r>
            <a:r>
              <a:rPr lang="en-US" sz="2800" dirty="0" smtClean="0"/>
              <a:t>mission of </a:t>
            </a:r>
            <a:r>
              <a:rPr lang="en-US" sz="2800" dirty="0" smtClean="0">
                <a:solidFill>
                  <a:schemeClr val="accent2"/>
                </a:solidFill>
              </a:rPr>
              <a:t>R</a:t>
            </a:r>
            <a:r>
              <a:rPr lang="en-US" sz="2800" dirty="0" smtClean="0"/>
              <a:t>adiation</a:t>
            </a:r>
            <a:endParaRPr lang="en-US" sz="2800" dirty="0"/>
          </a:p>
        </p:txBody>
      </p:sp>
      <p:sp>
        <p:nvSpPr>
          <p:cNvPr id="6" name="TextBox 5"/>
          <p:cNvSpPr txBox="1"/>
          <p:nvPr/>
        </p:nvSpPr>
        <p:spPr>
          <a:xfrm>
            <a:off x="1709057" y="1948543"/>
            <a:ext cx="1401794" cy="369332"/>
          </a:xfrm>
          <a:prstGeom prst="rect">
            <a:avLst/>
          </a:prstGeom>
          <a:noFill/>
        </p:spPr>
        <p:txBody>
          <a:bodyPr wrap="none" rtlCol="0">
            <a:spAutoFit/>
          </a:bodyPr>
          <a:lstStyle/>
          <a:p>
            <a:r>
              <a:rPr lang="en-US" dirty="0" smtClean="0"/>
              <a:t>Cavity mirror</a:t>
            </a:r>
            <a:endParaRPr lang="en-US" dirty="0"/>
          </a:p>
        </p:txBody>
      </p:sp>
      <p:sp>
        <p:nvSpPr>
          <p:cNvPr id="7" name="TextBox 6"/>
          <p:cNvSpPr txBox="1"/>
          <p:nvPr/>
        </p:nvSpPr>
        <p:spPr>
          <a:xfrm>
            <a:off x="6063343" y="2090057"/>
            <a:ext cx="2891497" cy="369332"/>
          </a:xfrm>
          <a:prstGeom prst="rect">
            <a:avLst/>
          </a:prstGeom>
          <a:noFill/>
        </p:spPr>
        <p:txBody>
          <a:bodyPr wrap="none" rtlCol="0">
            <a:spAutoFit/>
          </a:bodyPr>
          <a:lstStyle/>
          <a:p>
            <a:r>
              <a:rPr lang="en-US" dirty="0" smtClean="0"/>
              <a:t>Cavity mirror/output coupler</a:t>
            </a:r>
            <a:endParaRPr lang="en-US" dirty="0"/>
          </a:p>
        </p:txBody>
      </p:sp>
      <p:sp>
        <p:nvSpPr>
          <p:cNvPr id="8" name="TextBox 7"/>
          <p:cNvSpPr txBox="1"/>
          <p:nvPr/>
        </p:nvSpPr>
        <p:spPr>
          <a:xfrm>
            <a:off x="5279573" y="1502229"/>
            <a:ext cx="731290" cy="369332"/>
          </a:xfrm>
          <a:prstGeom prst="rect">
            <a:avLst/>
          </a:prstGeom>
          <a:noFill/>
        </p:spPr>
        <p:txBody>
          <a:bodyPr wrap="none" rtlCol="0">
            <a:spAutoFit/>
          </a:bodyPr>
          <a:lstStyle/>
          <a:p>
            <a:r>
              <a:rPr lang="en-US" dirty="0" smtClean="0"/>
              <a:t>Pump</a:t>
            </a:r>
            <a:endParaRPr lang="en-US" dirty="0"/>
          </a:p>
        </p:txBody>
      </p:sp>
      <p:sp>
        <p:nvSpPr>
          <p:cNvPr id="9" name="TextBox 8"/>
          <p:cNvSpPr txBox="1"/>
          <p:nvPr/>
        </p:nvSpPr>
        <p:spPr>
          <a:xfrm>
            <a:off x="2950028" y="5148943"/>
            <a:ext cx="1511952" cy="369332"/>
          </a:xfrm>
          <a:prstGeom prst="rect">
            <a:avLst/>
          </a:prstGeom>
          <a:noFill/>
        </p:spPr>
        <p:txBody>
          <a:bodyPr wrap="none" rtlCol="0">
            <a:spAutoFit/>
          </a:bodyPr>
          <a:lstStyle/>
          <a:p>
            <a:r>
              <a:rPr lang="en-US" dirty="0" smtClean="0"/>
              <a:t>Laser medium</a:t>
            </a:r>
            <a:endParaRPr lang="en-US" dirty="0"/>
          </a:p>
        </p:txBody>
      </p:sp>
      <p:sp>
        <p:nvSpPr>
          <p:cNvPr id="10" name="TextBox 9"/>
          <p:cNvSpPr txBox="1"/>
          <p:nvPr/>
        </p:nvSpPr>
        <p:spPr>
          <a:xfrm>
            <a:off x="5780315" y="5290456"/>
            <a:ext cx="1372492" cy="369332"/>
          </a:xfrm>
          <a:prstGeom prst="rect">
            <a:avLst/>
          </a:prstGeom>
          <a:noFill/>
        </p:spPr>
        <p:txBody>
          <a:bodyPr wrap="none" rtlCol="0">
            <a:spAutoFit/>
          </a:bodyPr>
          <a:lstStyle/>
          <a:p>
            <a:r>
              <a:rPr lang="en-US" dirty="0" smtClean="0"/>
              <a:t>Laser output</a:t>
            </a:r>
            <a:endParaRPr lang="en-US" dirty="0"/>
          </a:p>
        </p:txBody>
      </p:sp>
      <p:sp>
        <p:nvSpPr>
          <p:cNvPr id="11" name="TextBox 10"/>
          <p:cNvSpPr txBox="1"/>
          <p:nvPr/>
        </p:nvSpPr>
        <p:spPr>
          <a:xfrm>
            <a:off x="3126902" y="5943597"/>
            <a:ext cx="3438121" cy="523220"/>
          </a:xfrm>
          <a:prstGeom prst="rect">
            <a:avLst/>
          </a:prstGeom>
          <a:noFill/>
        </p:spPr>
        <p:txBody>
          <a:bodyPr wrap="none" rtlCol="0">
            <a:spAutoFit/>
          </a:bodyPr>
          <a:lstStyle/>
          <a:p>
            <a:r>
              <a:rPr lang="en-US" sz="2800" dirty="0" smtClean="0"/>
              <a:t>Optical cavity→ LASER</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1981200" y="381000"/>
            <a:ext cx="5331139" cy="1077218"/>
          </a:xfrm>
          <a:prstGeom prst="rect">
            <a:avLst/>
          </a:prstGeom>
          <a:noFill/>
        </p:spPr>
        <p:txBody>
          <a:bodyPr wrap="none" rtlCol="0">
            <a:spAutoFit/>
          </a:bodyPr>
          <a:lstStyle/>
          <a:p>
            <a:pPr algn="ctr"/>
            <a:r>
              <a:rPr lang="en-US" sz="3200" dirty="0" smtClean="0"/>
              <a:t>Interaction of light with </a:t>
            </a:r>
            <a:r>
              <a:rPr lang="en-US" sz="3200" dirty="0" smtClean="0"/>
              <a:t>matter</a:t>
            </a:r>
          </a:p>
          <a:p>
            <a:pPr algn="ctr"/>
            <a:r>
              <a:rPr lang="en-US" sz="3200" dirty="0" smtClean="0"/>
              <a:t>In laser medium</a:t>
            </a:r>
            <a:endParaRPr lang="en-US" sz="3200" dirty="0"/>
          </a:p>
        </p:txBody>
      </p:sp>
      <p:sp>
        <p:nvSpPr>
          <p:cNvPr id="5" name="TextBox 4"/>
          <p:cNvSpPr txBox="1"/>
          <p:nvPr/>
        </p:nvSpPr>
        <p:spPr>
          <a:xfrm>
            <a:off x="2386673" y="5889178"/>
            <a:ext cx="4547527" cy="523220"/>
          </a:xfrm>
          <a:prstGeom prst="rect">
            <a:avLst/>
          </a:prstGeom>
          <a:noFill/>
        </p:spPr>
        <p:txBody>
          <a:bodyPr wrap="none" rtlCol="0">
            <a:spAutoFit/>
          </a:bodyPr>
          <a:lstStyle/>
          <a:p>
            <a:r>
              <a:rPr lang="en-US" sz="2800" dirty="0" smtClean="0"/>
              <a:t>Population inversion → LASER</a:t>
            </a:r>
            <a:endParaRPr lang="en-US" sz="2800" dirty="0"/>
          </a:p>
        </p:txBody>
      </p:sp>
      <p:grpSp>
        <p:nvGrpSpPr>
          <p:cNvPr id="14" name="Group 13"/>
          <p:cNvGrpSpPr/>
          <p:nvPr/>
        </p:nvGrpSpPr>
        <p:grpSpPr>
          <a:xfrm>
            <a:off x="381000" y="2841184"/>
            <a:ext cx="2133600" cy="2439988"/>
            <a:chOff x="533400" y="2362200"/>
            <a:chExt cx="2133600" cy="2439988"/>
          </a:xfrm>
        </p:grpSpPr>
        <p:pic>
          <p:nvPicPr>
            <p:cNvPr id="36868" name="Picture 4"/>
            <p:cNvPicPr>
              <a:picLocks noChangeAspect="1" noChangeArrowheads="1"/>
            </p:cNvPicPr>
            <p:nvPr/>
          </p:nvPicPr>
          <p:blipFill>
            <a:blip r:embed="rId3" cstate="print"/>
            <a:srcRect/>
            <a:stretch>
              <a:fillRect/>
            </a:stretch>
          </p:blipFill>
          <p:spPr bwMode="auto">
            <a:xfrm>
              <a:off x="533400" y="3352800"/>
              <a:ext cx="1228725" cy="619125"/>
            </a:xfrm>
            <a:prstGeom prst="rect">
              <a:avLst/>
            </a:prstGeom>
            <a:noFill/>
            <a:ln w="9525">
              <a:noFill/>
              <a:miter lim="800000"/>
              <a:headEnd/>
              <a:tailEnd/>
            </a:ln>
            <a:effectLst/>
          </p:spPr>
        </p:pic>
        <p:cxnSp>
          <p:nvCxnSpPr>
            <p:cNvPr id="9" name="Straight Connector 8"/>
            <p:cNvCxnSpPr/>
            <p:nvPr/>
          </p:nvCxnSpPr>
          <p:spPr>
            <a:xfrm>
              <a:off x="1371600" y="2514600"/>
              <a:ext cx="1295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4800600"/>
              <a:ext cx="1295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3" idx="4"/>
            </p:cNvCxnSpPr>
            <p:nvPr/>
          </p:nvCxnSpPr>
          <p:spPr>
            <a:xfrm rot="5400000" flipH="1" flipV="1">
              <a:off x="913606" y="3733800"/>
              <a:ext cx="2134394" cy="7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828800" y="23622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429000" y="2993584"/>
            <a:ext cx="1968951" cy="2438400"/>
            <a:chOff x="1371600" y="2514600"/>
            <a:chExt cx="1968951" cy="2438400"/>
          </a:xfrm>
        </p:grpSpPr>
        <p:pic>
          <p:nvPicPr>
            <p:cNvPr id="16" name="Picture 4"/>
            <p:cNvPicPr>
              <a:picLocks noChangeAspect="1" noChangeArrowheads="1"/>
            </p:cNvPicPr>
            <p:nvPr/>
          </p:nvPicPr>
          <p:blipFill>
            <a:blip r:embed="rId3" cstate="print"/>
            <a:srcRect/>
            <a:stretch>
              <a:fillRect/>
            </a:stretch>
          </p:blipFill>
          <p:spPr bwMode="auto">
            <a:xfrm>
              <a:off x="2111826" y="3278188"/>
              <a:ext cx="1228725" cy="619125"/>
            </a:xfrm>
            <a:prstGeom prst="rect">
              <a:avLst/>
            </a:prstGeom>
            <a:noFill/>
            <a:ln w="9525">
              <a:noFill/>
              <a:miter lim="800000"/>
              <a:headEnd/>
              <a:tailEnd/>
            </a:ln>
            <a:effectLst/>
          </p:spPr>
        </p:pic>
        <p:cxnSp>
          <p:nvCxnSpPr>
            <p:cNvPr id="17" name="Straight Connector 16"/>
            <p:cNvCxnSpPr/>
            <p:nvPr/>
          </p:nvCxnSpPr>
          <p:spPr>
            <a:xfrm>
              <a:off x="1371600" y="2514600"/>
              <a:ext cx="1295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4800600"/>
              <a:ext cx="1295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0" idx="0"/>
            </p:cNvCxnSpPr>
            <p:nvPr/>
          </p:nvCxnSpPr>
          <p:spPr>
            <a:xfrm rot="5400000">
              <a:off x="915194" y="3581400"/>
              <a:ext cx="2132806" cy="7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828800" y="46482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857875" y="2993584"/>
            <a:ext cx="2905125" cy="2438400"/>
            <a:chOff x="5181600" y="3733800"/>
            <a:chExt cx="2905125" cy="2438400"/>
          </a:xfrm>
        </p:grpSpPr>
        <p:pic>
          <p:nvPicPr>
            <p:cNvPr id="24" name="Picture 4"/>
            <p:cNvPicPr>
              <a:picLocks noChangeAspect="1" noChangeArrowheads="1"/>
            </p:cNvPicPr>
            <p:nvPr/>
          </p:nvPicPr>
          <p:blipFill>
            <a:blip r:embed="rId3" cstate="print"/>
            <a:srcRect/>
            <a:stretch>
              <a:fillRect/>
            </a:stretch>
          </p:blipFill>
          <p:spPr bwMode="auto">
            <a:xfrm>
              <a:off x="6848475" y="4181475"/>
              <a:ext cx="1228725" cy="619125"/>
            </a:xfrm>
            <a:prstGeom prst="rect">
              <a:avLst/>
            </a:prstGeom>
            <a:noFill/>
            <a:ln w="9525">
              <a:noFill/>
              <a:miter lim="800000"/>
              <a:headEnd/>
              <a:tailEnd/>
            </a:ln>
            <a:effectLst/>
          </p:spPr>
        </p:pic>
        <p:cxnSp>
          <p:nvCxnSpPr>
            <p:cNvPr id="25" name="Straight Connector 24"/>
            <p:cNvCxnSpPr/>
            <p:nvPr/>
          </p:nvCxnSpPr>
          <p:spPr>
            <a:xfrm>
              <a:off x="5943600" y="3733800"/>
              <a:ext cx="1295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43600" y="6019800"/>
              <a:ext cx="1295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0"/>
            </p:cNvCxnSpPr>
            <p:nvPr/>
          </p:nvCxnSpPr>
          <p:spPr>
            <a:xfrm rot="5400000">
              <a:off x="5487194" y="4800600"/>
              <a:ext cx="2132806" cy="79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400800" y="5867400"/>
              <a:ext cx="304800" cy="304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p:cNvPicPr>
              <a:picLocks noChangeAspect="1" noChangeArrowheads="1"/>
            </p:cNvPicPr>
            <p:nvPr/>
          </p:nvPicPr>
          <p:blipFill>
            <a:blip r:embed="rId3" cstate="print"/>
            <a:srcRect/>
            <a:stretch>
              <a:fillRect/>
            </a:stretch>
          </p:blipFill>
          <p:spPr bwMode="auto">
            <a:xfrm>
              <a:off x="6858000" y="4876800"/>
              <a:ext cx="1228725" cy="619125"/>
            </a:xfrm>
            <a:prstGeom prst="rect">
              <a:avLst/>
            </a:prstGeom>
            <a:noFill/>
            <a:ln w="9525">
              <a:noFill/>
              <a:miter lim="800000"/>
              <a:headEnd/>
              <a:tailEnd/>
            </a:ln>
            <a:effectLst/>
          </p:spPr>
        </p:pic>
        <p:pic>
          <p:nvPicPr>
            <p:cNvPr id="30" name="Picture 4"/>
            <p:cNvPicPr>
              <a:picLocks noChangeAspect="1" noChangeArrowheads="1"/>
            </p:cNvPicPr>
            <p:nvPr/>
          </p:nvPicPr>
          <p:blipFill>
            <a:blip r:embed="rId3" cstate="print"/>
            <a:srcRect/>
            <a:stretch>
              <a:fillRect/>
            </a:stretch>
          </p:blipFill>
          <p:spPr bwMode="auto">
            <a:xfrm>
              <a:off x="5181600" y="4833266"/>
              <a:ext cx="1228725" cy="619125"/>
            </a:xfrm>
            <a:prstGeom prst="rect">
              <a:avLst/>
            </a:prstGeom>
            <a:noFill/>
            <a:ln w="9525">
              <a:noFill/>
              <a:miter lim="800000"/>
              <a:headEnd/>
              <a:tailEnd/>
            </a:ln>
            <a:effectLst/>
          </p:spPr>
        </p:pic>
      </p:grpSp>
      <p:sp>
        <p:nvSpPr>
          <p:cNvPr id="32" name="Rectangle 31"/>
          <p:cNvSpPr/>
          <p:nvPr/>
        </p:nvSpPr>
        <p:spPr>
          <a:xfrm>
            <a:off x="914400" y="2002984"/>
            <a:ext cx="1803571" cy="523220"/>
          </a:xfrm>
          <a:prstGeom prst="rect">
            <a:avLst/>
          </a:prstGeom>
        </p:spPr>
        <p:txBody>
          <a:bodyPr wrap="none">
            <a:spAutoFit/>
          </a:bodyPr>
          <a:lstStyle/>
          <a:p>
            <a:r>
              <a:rPr lang="en-US" sz="2800" dirty="0" smtClean="0"/>
              <a:t>Absorption</a:t>
            </a:r>
            <a:endParaRPr lang="en-US" dirty="0" smtClean="0"/>
          </a:p>
        </p:txBody>
      </p:sp>
      <p:sp>
        <p:nvSpPr>
          <p:cNvPr id="33" name="Rectangle 32"/>
          <p:cNvSpPr/>
          <p:nvPr/>
        </p:nvSpPr>
        <p:spPr>
          <a:xfrm>
            <a:off x="3124200" y="1774384"/>
            <a:ext cx="2087751" cy="954107"/>
          </a:xfrm>
          <a:prstGeom prst="rect">
            <a:avLst/>
          </a:prstGeom>
        </p:spPr>
        <p:txBody>
          <a:bodyPr wrap="none">
            <a:spAutoFit/>
          </a:bodyPr>
          <a:lstStyle/>
          <a:p>
            <a:pPr lvl="0" algn="ctr"/>
            <a:r>
              <a:rPr lang="en-US" sz="2800" dirty="0" smtClean="0">
                <a:solidFill>
                  <a:prstClr val="black"/>
                </a:solidFill>
              </a:rPr>
              <a:t>Spontaneous</a:t>
            </a:r>
          </a:p>
          <a:p>
            <a:pPr lvl="0" algn="ctr"/>
            <a:r>
              <a:rPr lang="en-US" sz="2800" dirty="0" smtClean="0">
                <a:solidFill>
                  <a:prstClr val="black"/>
                </a:solidFill>
              </a:rPr>
              <a:t>emission</a:t>
            </a:r>
          </a:p>
        </p:txBody>
      </p:sp>
      <p:sp>
        <p:nvSpPr>
          <p:cNvPr id="34" name="Rectangle 33"/>
          <p:cNvSpPr/>
          <p:nvPr/>
        </p:nvSpPr>
        <p:spPr>
          <a:xfrm>
            <a:off x="6400800" y="1774384"/>
            <a:ext cx="1761251" cy="954107"/>
          </a:xfrm>
          <a:prstGeom prst="rect">
            <a:avLst/>
          </a:prstGeom>
        </p:spPr>
        <p:txBody>
          <a:bodyPr wrap="none">
            <a:spAutoFit/>
          </a:bodyPr>
          <a:lstStyle/>
          <a:p>
            <a:pPr lvl="0" algn="ctr"/>
            <a:r>
              <a:rPr lang="en-US" sz="2800" dirty="0" smtClean="0">
                <a:solidFill>
                  <a:prstClr val="black"/>
                </a:solidFill>
              </a:rPr>
              <a:t>Stimulated</a:t>
            </a:r>
          </a:p>
          <a:p>
            <a:pPr lvl="0" algn="ctr"/>
            <a:r>
              <a:rPr lang="en-US" sz="2800" dirty="0" smtClean="0">
                <a:solidFill>
                  <a:prstClr val="black"/>
                </a:solidFill>
              </a:rPr>
              <a:t>emission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9484" t="5195" r="14169" b="4267"/>
          <a:stretch>
            <a:fillRect/>
          </a:stretch>
        </p:blipFill>
        <p:spPr bwMode="auto">
          <a:xfrm>
            <a:off x="816428" y="1937656"/>
            <a:ext cx="2590800" cy="3675321"/>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3864428" y="1861456"/>
            <a:ext cx="4769333" cy="3962400"/>
          </a:xfrm>
          <a:prstGeom prst="rect">
            <a:avLst/>
          </a:prstGeom>
          <a:noFill/>
          <a:ln w="9525">
            <a:noFill/>
            <a:miter lim="800000"/>
            <a:headEnd/>
            <a:tailEnd/>
          </a:ln>
        </p:spPr>
      </p:pic>
      <p:sp>
        <p:nvSpPr>
          <p:cNvPr id="4" name="TextBox 3"/>
          <p:cNvSpPr txBox="1"/>
          <p:nvPr/>
        </p:nvSpPr>
        <p:spPr>
          <a:xfrm>
            <a:off x="2969070" y="495300"/>
            <a:ext cx="3234412" cy="1077218"/>
          </a:xfrm>
          <a:prstGeom prst="rect">
            <a:avLst/>
          </a:prstGeom>
          <a:noFill/>
        </p:spPr>
        <p:txBody>
          <a:bodyPr wrap="none" rtlCol="0">
            <a:spAutoFit/>
          </a:bodyPr>
          <a:lstStyle/>
          <a:p>
            <a:pPr algn="ctr"/>
            <a:r>
              <a:rPr lang="en-US" sz="3200" dirty="0" err="1" smtClean="0"/>
              <a:t>Ti:Sapphire</a:t>
            </a:r>
            <a:r>
              <a:rPr lang="en-US" sz="3200" dirty="0" smtClean="0"/>
              <a:t> crystal</a:t>
            </a:r>
          </a:p>
          <a:p>
            <a:pPr algn="ctr"/>
            <a:r>
              <a:rPr lang="en-US" sz="3200" dirty="0" smtClean="0"/>
              <a:t>Ti</a:t>
            </a:r>
            <a:r>
              <a:rPr lang="en-US" sz="3200" baseline="30000" dirty="0" smtClean="0"/>
              <a:t>3+</a:t>
            </a:r>
            <a:r>
              <a:rPr lang="en-US" sz="3200" dirty="0" smtClean="0"/>
              <a:t>:Al</a:t>
            </a:r>
            <a:r>
              <a:rPr lang="en-US" sz="3200" baseline="-25000" dirty="0" smtClean="0"/>
              <a:t>2</a:t>
            </a:r>
            <a:r>
              <a:rPr lang="en-US" sz="3200" dirty="0" smtClean="0"/>
              <a:t>O</a:t>
            </a:r>
            <a:r>
              <a:rPr lang="en-US" sz="3200" baseline="-25000" dirty="0" smtClean="0"/>
              <a:t>3</a:t>
            </a:r>
            <a:endParaRPr lang="en-US" sz="3200" baseline="-25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groupmeeting\image003.jpg"/>
          <p:cNvPicPr>
            <a:picLocks noChangeAspect="1" noChangeArrowheads="1"/>
          </p:cNvPicPr>
          <p:nvPr/>
        </p:nvPicPr>
        <p:blipFill>
          <a:blip r:embed="rId2" cstate="print"/>
          <a:srcRect/>
          <a:stretch>
            <a:fillRect/>
          </a:stretch>
        </p:blipFill>
        <p:spPr bwMode="auto">
          <a:xfrm>
            <a:off x="285750" y="967477"/>
            <a:ext cx="8572500" cy="5619750"/>
          </a:xfrm>
          <a:prstGeom prst="rect">
            <a:avLst/>
          </a:prstGeom>
          <a:noFill/>
        </p:spPr>
      </p:pic>
      <p:sp>
        <p:nvSpPr>
          <p:cNvPr id="3" name="TextBox 2"/>
          <p:cNvSpPr txBox="1"/>
          <p:nvPr/>
        </p:nvSpPr>
        <p:spPr>
          <a:xfrm>
            <a:off x="1894114" y="304801"/>
            <a:ext cx="5349413" cy="646331"/>
          </a:xfrm>
          <a:prstGeom prst="rect">
            <a:avLst/>
          </a:prstGeom>
          <a:noFill/>
        </p:spPr>
        <p:txBody>
          <a:bodyPr wrap="none" rtlCol="0">
            <a:spAutoFit/>
          </a:bodyPr>
          <a:lstStyle/>
          <a:p>
            <a:r>
              <a:rPr lang="en-US" sz="3600" dirty="0" smtClean="0">
                <a:solidFill>
                  <a:srgbClr val="FF0000"/>
                </a:solidFill>
              </a:rPr>
              <a:t>C</a:t>
            </a:r>
            <a:r>
              <a:rPr lang="en-US" sz="3600" dirty="0" smtClean="0"/>
              <a:t>hirped </a:t>
            </a:r>
            <a:r>
              <a:rPr lang="en-US" sz="3600" dirty="0" smtClean="0">
                <a:solidFill>
                  <a:srgbClr val="FF0000"/>
                </a:solidFill>
              </a:rPr>
              <a:t>P</a:t>
            </a:r>
            <a:r>
              <a:rPr lang="en-US" sz="3600" dirty="0" smtClean="0"/>
              <a:t>ulse </a:t>
            </a:r>
            <a:r>
              <a:rPr lang="en-US" sz="3600" dirty="0" smtClean="0">
                <a:solidFill>
                  <a:srgbClr val="FF0000"/>
                </a:solidFill>
              </a:rPr>
              <a:t>A</a:t>
            </a:r>
            <a:r>
              <a:rPr lang="en-US" sz="3600" dirty="0" smtClean="0"/>
              <a:t>mplification</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80856" y="2623464"/>
            <a:ext cx="4310147" cy="2404375"/>
          </a:xfrm>
          <a:prstGeom prst="rect">
            <a:avLst/>
          </a:prstGeom>
          <a:noFill/>
          <a:ln w="9525">
            <a:noFill/>
            <a:miter lim="800000"/>
            <a:headEnd/>
            <a:tailEnd/>
          </a:ln>
        </p:spPr>
      </p:pic>
      <p:pic>
        <p:nvPicPr>
          <p:cNvPr id="30722" name="Picture 2" descr="http://upload.wikimedia.org/wikipedia/en/c/ca/Modelock-1.png"/>
          <p:cNvPicPr>
            <a:picLocks noChangeAspect="1" noChangeArrowheads="1"/>
          </p:cNvPicPr>
          <p:nvPr/>
        </p:nvPicPr>
        <p:blipFill>
          <a:blip r:embed="rId3" cstate="print"/>
          <a:srcRect/>
          <a:stretch>
            <a:fillRect/>
          </a:stretch>
        </p:blipFill>
        <p:spPr bwMode="auto">
          <a:xfrm>
            <a:off x="348343" y="1350751"/>
            <a:ext cx="3881226" cy="4967969"/>
          </a:xfrm>
          <a:prstGeom prst="rect">
            <a:avLst/>
          </a:prstGeom>
          <a:noFill/>
        </p:spPr>
      </p:pic>
      <p:sp>
        <p:nvSpPr>
          <p:cNvPr id="5" name="TextBox 4"/>
          <p:cNvSpPr txBox="1"/>
          <p:nvPr/>
        </p:nvSpPr>
        <p:spPr>
          <a:xfrm>
            <a:off x="2563586" y="498022"/>
            <a:ext cx="3986797" cy="584775"/>
          </a:xfrm>
          <a:prstGeom prst="rect">
            <a:avLst/>
          </a:prstGeom>
          <a:noFill/>
        </p:spPr>
        <p:txBody>
          <a:bodyPr wrap="none" rtlCol="0">
            <a:spAutoFit/>
          </a:bodyPr>
          <a:lstStyle/>
          <a:p>
            <a:r>
              <a:rPr lang="en-US" sz="3200" dirty="0" smtClean="0"/>
              <a:t>Mode-locked oscillator</a:t>
            </a:r>
            <a:endParaRPr lang="en-US" sz="3200" dirty="0"/>
          </a:p>
        </p:txBody>
      </p:sp>
      <p:sp>
        <p:nvSpPr>
          <p:cNvPr id="6" name="Right Arrow 5"/>
          <p:cNvSpPr/>
          <p:nvPr/>
        </p:nvSpPr>
        <p:spPr>
          <a:xfrm>
            <a:off x="4419602" y="3548739"/>
            <a:ext cx="391886"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738</Words>
  <Application>Microsoft Office PowerPoint</Application>
  <PresentationFormat>On-screen Show (4:3)</PresentationFormat>
  <Paragraphs>225</Paragraphs>
  <Slides>32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CPA stretcher/compressor</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Zhao, Kun</dc:creator>
  <cp:lastModifiedBy>harry</cp:lastModifiedBy>
  <cp:revision>122</cp:revision>
  <dcterms:created xsi:type="dcterms:W3CDTF">2006-08-16T00:00:00Z</dcterms:created>
  <dcterms:modified xsi:type="dcterms:W3CDTF">2010-09-23T07:04:54Z</dcterms:modified>
</cp:coreProperties>
</file>